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256" r:id="rId2"/>
    <p:sldId id="259" r:id="rId3"/>
    <p:sldId id="267" r:id="rId4"/>
    <p:sldId id="277" r:id="rId5"/>
    <p:sldId id="275" r:id="rId6"/>
    <p:sldId id="268" r:id="rId7"/>
    <p:sldId id="276" r:id="rId8"/>
    <p:sldId id="269" r:id="rId9"/>
    <p:sldId id="270" r:id="rId10"/>
    <p:sldId id="282" r:id="rId11"/>
    <p:sldId id="271" r:id="rId12"/>
    <p:sldId id="278" r:id="rId13"/>
    <p:sldId id="279" r:id="rId14"/>
    <p:sldId id="280" r:id="rId15"/>
    <p:sldId id="281" r:id="rId16"/>
    <p:sldId id="295" r:id="rId17"/>
    <p:sldId id="272" r:id="rId18"/>
    <p:sldId id="283" r:id="rId19"/>
    <p:sldId id="284" r:id="rId20"/>
    <p:sldId id="285" r:id="rId21"/>
    <p:sldId id="286" r:id="rId22"/>
    <p:sldId id="298" r:id="rId23"/>
    <p:sldId id="294" r:id="rId24"/>
    <p:sldId id="296" r:id="rId25"/>
    <p:sldId id="297" r:id="rId26"/>
    <p:sldId id="287" r:id="rId27"/>
    <p:sldId id="288" r:id="rId28"/>
    <p:sldId id="289" r:id="rId29"/>
    <p:sldId id="273" r:id="rId30"/>
    <p:sldId id="290" r:id="rId31"/>
    <p:sldId id="291" r:id="rId32"/>
    <p:sldId id="292" r:id="rId33"/>
    <p:sldId id="293" r:id="rId34"/>
    <p:sldId id="274" r:id="rId35"/>
    <p:sldId id="266" r:id="rId36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0D8E8"/>
    <a:srgbClr val="2D5F9C"/>
    <a:srgbClr val="5A92A6"/>
    <a:srgbClr val="F68A2A"/>
    <a:srgbClr val="00005A"/>
    <a:srgbClr val="000054"/>
    <a:srgbClr val="0A0278"/>
    <a:srgbClr val="0D02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88" autoAdjust="0"/>
    <p:restoredTop sz="94662" autoAdjust="0"/>
  </p:normalViewPr>
  <p:slideViewPr>
    <p:cSldViewPr>
      <p:cViewPr varScale="1">
        <p:scale>
          <a:sx n="108" d="100"/>
          <a:sy n="108" d="100"/>
        </p:scale>
        <p:origin x="120" y="15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1FF9D1-838E-4AB6-8FF9-7A8F7AE5C8C1}" type="datetimeFigureOut">
              <a:rPr lang="fr-FR" smtClean="0"/>
              <a:t>08/03/2018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88B578-89F8-4485-93A5-823E56A2010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010974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88B578-89F8-4485-93A5-823E56A20101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902783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88B578-89F8-4485-93A5-823E56A20101}" type="slidenum">
              <a:rPr lang="fr-FR" smtClean="0">
                <a:solidFill>
                  <a:prstClr val="black"/>
                </a:solidFill>
              </a:rPr>
              <a:pPr/>
              <a:t>10</a:t>
            </a:fld>
            <a:endParaRPr lang="fr-F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11666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88B578-89F8-4485-93A5-823E56A20101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033836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88B578-89F8-4485-93A5-823E56A20101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08396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88B578-89F8-4485-93A5-823E56A20101}" type="slidenum">
              <a:rPr lang="fr-FR" smtClean="0">
                <a:solidFill>
                  <a:prstClr val="black"/>
                </a:solidFill>
              </a:rPr>
              <a:pPr/>
              <a:t>18</a:t>
            </a:fld>
            <a:endParaRPr lang="fr-F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7726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88B578-89F8-4485-93A5-823E56A20101}" type="slidenum">
              <a:rPr lang="fr-FR" smtClean="0">
                <a:solidFill>
                  <a:prstClr val="black"/>
                </a:solidFill>
              </a:rPr>
              <a:pPr/>
              <a:t>19</a:t>
            </a:fld>
            <a:endParaRPr lang="fr-F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19147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88B578-89F8-4485-93A5-823E56A20101}" type="slidenum">
              <a:rPr lang="fr-FR" smtClean="0">
                <a:solidFill>
                  <a:prstClr val="black"/>
                </a:solidFill>
              </a:rPr>
              <a:pPr/>
              <a:t>20</a:t>
            </a:fld>
            <a:endParaRPr lang="fr-F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19113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88B578-89F8-4485-93A5-823E56A20101}" type="slidenum">
              <a:rPr lang="fr-FR" smtClean="0">
                <a:solidFill>
                  <a:prstClr val="black"/>
                </a:solidFill>
              </a:rPr>
              <a:pPr/>
              <a:t>21</a:t>
            </a:fld>
            <a:endParaRPr lang="fr-F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18597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88B578-89F8-4485-93A5-823E56A20101}" type="slidenum">
              <a:rPr lang="fr-FR" smtClean="0">
                <a:solidFill>
                  <a:prstClr val="black"/>
                </a:solidFill>
              </a:rPr>
              <a:pPr/>
              <a:t>26</a:t>
            </a:fld>
            <a:endParaRPr lang="fr-F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34832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88B578-89F8-4485-93A5-823E56A20101}" type="slidenum">
              <a:rPr lang="fr-FR" smtClean="0">
                <a:solidFill>
                  <a:prstClr val="black"/>
                </a:solidFill>
              </a:rPr>
              <a:pPr/>
              <a:t>27</a:t>
            </a:fld>
            <a:endParaRPr lang="fr-F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929950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88B578-89F8-4485-93A5-823E56A20101}" type="slidenum">
              <a:rPr lang="fr-FR" smtClean="0">
                <a:solidFill>
                  <a:prstClr val="black"/>
                </a:solidFill>
              </a:rPr>
              <a:pPr/>
              <a:t>28</a:t>
            </a:fld>
            <a:endParaRPr lang="fr-F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84613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88B578-89F8-4485-93A5-823E56A20101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9027830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88B578-89F8-4485-93A5-823E56A20101}" type="slidenum">
              <a:rPr lang="fr-FR" smtClean="0"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4216971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88B578-89F8-4485-93A5-823E56A20101}" type="slidenum">
              <a:rPr lang="fr-FR" smtClean="0">
                <a:solidFill>
                  <a:prstClr val="black"/>
                </a:solidFill>
              </a:rPr>
              <a:pPr/>
              <a:t>30</a:t>
            </a:fld>
            <a:endParaRPr lang="fr-F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806046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88B578-89F8-4485-93A5-823E56A20101}" type="slidenum">
              <a:rPr lang="fr-FR" smtClean="0">
                <a:solidFill>
                  <a:prstClr val="black"/>
                </a:solidFill>
              </a:rPr>
              <a:pPr/>
              <a:t>31</a:t>
            </a:fld>
            <a:endParaRPr lang="fr-F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38677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88B578-89F8-4485-93A5-823E56A20101}" type="slidenum">
              <a:rPr lang="fr-FR" smtClean="0">
                <a:solidFill>
                  <a:prstClr val="black"/>
                </a:solidFill>
              </a:rPr>
              <a:pPr/>
              <a:t>32</a:t>
            </a:fld>
            <a:endParaRPr lang="fr-F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876790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88B578-89F8-4485-93A5-823E56A20101}" type="slidenum">
              <a:rPr lang="fr-FR" smtClean="0">
                <a:solidFill>
                  <a:prstClr val="black"/>
                </a:solidFill>
              </a:rPr>
              <a:pPr/>
              <a:t>33</a:t>
            </a:fld>
            <a:endParaRPr lang="fr-F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125222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88B578-89F8-4485-93A5-823E56A20101}" type="slidenum">
              <a:rPr lang="fr-FR" smtClean="0"/>
              <a:t>34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3349181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88B578-89F8-4485-93A5-823E56A20101}" type="slidenum">
              <a:rPr lang="fr-FR" smtClean="0"/>
              <a:t>35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659990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88B578-89F8-4485-93A5-823E56A20101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574283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88B578-89F8-4485-93A5-823E56A20101}" type="slidenum">
              <a:rPr lang="fr-FR" smtClean="0">
                <a:solidFill>
                  <a:prstClr val="black"/>
                </a:solidFill>
              </a:rPr>
              <a:pPr/>
              <a:t>4</a:t>
            </a:fld>
            <a:endParaRPr lang="fr-F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96229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1st</a:t>
            </a:r>
            <a:r>
              <a:rPr lang="fr-FR" baseline="0" dirty="0" smtClean="0"/>
              <a:t> one 1784 – 2</a:t>
            </a:r>
            <a:r>
              <a:rPr lang="fr-FR" baseline="30000" dirty="0" smtClean="0"/>
              <a:t>nd</a:t>
            </a:r>
            <a:r>
              <a:rPr lang="fr-FR" baseline="0" dirty="0" smtClean="0"/>
              <a:t> 1870 –  3rd 1969 – 4th </a:t>
            </a:r>
            <a:r>
              <a:rPr lang="fr-FR" baseline="0" dirty="0" err="1" smtClean="0"/>
              <a:t>today</a:t>
            </a:r>
            <a:r>
              <a:rPr lang="fr-FR" baseline="0" dirty="0" smtClean="0"/>
              <a:t>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88B578-89F8-4485-93A5-823E56A20101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977990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88B578-89F8-4485-93A5-823E56A20101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02241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88B578-89F8-4485-93A5-823E56A20101}" type="slidenum">
              <a:rPr lang="fr-FR" smtClean="0">
                <a:solidFill>
                  <a:prstClr val="black"/>
                </a:solidFill>
              </a:rPr>
              <a:pPr/>
              <a:t>7</a:t>
            </a:fld>
            <a:endParaRPr lang="fr-F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33155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88B578-89F8-4485-93A5-823E56A20101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75230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88B578-89F8-4485-93A5-823E56A20101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023267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Modifiez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8B922B-7F05-49AB-8E2E-6F428925312F}" type="datetime4">
              <a:rPr lang="fr-FR" smtClean="0"/>
              <a:t>8 mars 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GEA - CDISC  ENSEEIHT 2018 - Projet Long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830FB-56AB-4AC9-903B-FD5BF825B38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51494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7E12B-0239-4946-A54B-14D757E08996}" type="datetime4">
              <a:rPr lang="fr-FR" smtClean="0"/>
              <a:t>8 mars 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GEA - CDISC  ENSEEIHT 2018 - Projet Long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830FB-56AB-4AC9-903B-FD5BF825B38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68977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35B420-E4BD-490F-8C54-C9E904E6CC7A}" type="datetime4">
              <a:rPr lang="fr-FR" smtClean="0"/>
              <a:t>8 mars 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GEA - CDISC  ENSEEIHT 2018 - Projet Long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830FB-56AB-4AC9-903B-FD5BF825B38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239397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ECCD1E-CFE9-48A2-9686-B3C4CC576D6B}" type="datetime4">
              <a:rPr lang="fr-FR" smtClean="0"/>
              <a:t>8 mars 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GEA - CDISC  ENSEEIHT 2018 - Projet Long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830FB-56AB-4AC9-903B-FD5BF825B38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088962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CBA75-40F3-4123-B32D-86FF14259C1A}" type="datetime4">
              <a:rPr lang="fr-FR" smtClean="0"/>
              <a:t>8 mars 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GEA - CDISC  ENSEEIHT 2018 - Projet Long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830FB-56AB-4AC9-903B-FD5BF825B38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931108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3CC9E-F0F9-4809-BB35-ECC306BDD48B}" type="datetime4">
              <a:rPr lang="fr-FR" smtClean="0"/>
              <a:t>8 mars 2018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GEA - CDISC  ENSEEIHT 2018 - Projet Long</a:t>
            </a:r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830FB-56AB-4AC9-903B-FD5BF825B38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141860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9E97A-4BA6-4D2C-9FA7-E362203CA59B}" type="datetime4">
              <a:rPr lang="fr-FR" smtClean="0"/>
              <a:t>8 mars 2018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GEA - CDISC  ENSEEIHT 2018 - Projet Long</a:t>
            </a:r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830FB-56AB-4AC9-903B-FD5BF825B38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105794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BF405-8C1B-4681-BE3D-C0F2C06EA3DF}" type="datetime4">
              <a:rPr lang="fr-FR" smtClean="0"/>
              <a:t>8 mars 2018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GEA - CDISC  ENSEEIHT 2018 - Projet Long</a:t>
            </a:r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830FB-56AB-4AC9-903B-FD5BF825B38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703340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7E8BC-820F-4C70-96FA-6500E957C51D}" type="datetime4">
              <a:rPr lang="fr-FR" smtClean="0"/>
              <a:t>8 mars 2018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GEA - CDISC  ENSEEIHT 2018 - Projet Long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830FB-56AB-4AC9-903B-FD5BF825B38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04015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40DF5-1965-4DFE-8A86-ECEE2BA5B94F}" type="datetime4">
              <a:rPr lang="fr-FR" smtClean="0"/>
              <a:t>8 mars 2018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GEA - CDISC  ENSEEIHT 2018 - Projet Long</a:t>
            </a:r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830FB-56AB-4AC9-903B-FD5BF825B38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799272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8E16D-B9A7-4F8A-A3BB-B21061985BCF}" type="datetime4">
              <a:rPr lang="fr-FR" smtClean="0"/>
              <a:t>8 mars 2018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GEA - CDISC  ENSEEIHT 2018 - Projet Long</a:t>
            </a:r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830FB-56AB-4AC9-903B-FD5BF825B38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886129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C51BCE-E7F9-49B0-948E-2A67FB744045}" type="datetime4">
              <a:rPr lang="fr-FR" smtClean="0"/>
              <a:t>8 mars 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 smtClean="0"/>
              <a:t>GEA - CDISC  ENSEEIHT 2018 - Projet Long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B830FB-56AB-4AC9-903B-FD5BF825B38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427637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.gif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8.png"/><Relationship Id="rId4" Type="http://schemas.openxmlformats.org/officeDocument/2006/relationships/image" Target="../media/image37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jpe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jpeg"/><Relationship Id="rId4" Type="http://schemas.openxmlformats.org/officeDocument/2006/relationships/image" Target="../media/image44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jpeg"/><Relationship Id="rId5" Type="http://schemas.openxmlformats.org/officeDocument/2006/relationships/image" Target="../media/image47.png"/><Relationship Id="rId4" Type="http://schemas.openxmlformats.org/officeDocument/2006/relationships/image" Target="../media/image46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5" Type="http://schemas.openxmlformats.org/officeDocument/2006/relationships/image" Target="../media/image4.png"/><Relationship Id="rId4" Type="http://schemas.openxmlformats.org/officeDocument/2006/relationships/image" Target="../media/image1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4864192" y="1485289"/>
            <a:ext cx="6992448" cy="1581275"/>
          </a:xfrm>
        </p:spPr>
        <p:txBody>
          <a:bodyPr>
            <a:normAutofit/>
          </a:bodyPr>
          <a:lstStyle/>
          <a:p>
            <a:r>
              <a:rPr lang="en-GB" sz="3600" spc="3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Transport network of a robotic production line</a:t>
            </a:r>
            <a:endParaRPr lang="en-GB" sz="3600" spc="3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254104"/>
            <a:ext cx="12192000" cy="72662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Espace réservé de la date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371CD-9658-43E1-8AA3-4F9FAE396673}" type="datetime4">
              <a:rPr lang="fr-FR" sz="1400" smtClean="0">
                <a:solidFill>
                  <a:schemeClr val="tx1"/>
                </a:solidFill>
              </a:rPr>
              <a:t>8 mars 2018</a:t>
            </a:fld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>
          <a:xfrm>
            <a:off x="4399992" y="6356351"/>
            <a:ext cx="3392016" cy="365125"/>
          </a:xfrm>
        </p:spPr>
        <p:txBody>
          <a:bodyPr/>
          <a:lstStyle/>
          <a:p>
            <a:r>
              <a:rPr lang="fr-FR" sz="1400" dirty="0" smtClean="0">
                <a:solidFill>
                  <a:schemeClr val="tx1"/>
                </a:solidFill>
              </a:rPr>
              <a:t>GEA - CDISC  ENSEEIHT 2018 - Projet Long</a:t>
            </a:r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830FB-56AB-4AC9-903B-FD5BF825B387}" type="slidenum">
              <a:rPr lang="fr-FR" sz="1400" smtClean="0">
                <a:solidFill>
                  <a:schemeClr val="tx1"/>
                </a:solidFill>
              </a:rPr>
              <a:t>1</a:t>
            </a:fld>
            <a:endParaRPr lang="fr-FR" sz="1400" dirty="0">
              <a:solidFill>
                <a:schemeClr val="tx1"/>
              </a:solidFill>
            </a:endParaRPr>
          </a:p>
        </p:txBody>
      </p:sp>
      <p:cxnSp>
        <p:nvCxnSpPr>
          <p:cNvPr id="10" name="Connecteur droit 9"/>
          <p:cNvCxnSpPr/>
          <p:nvPr/>
        </p:nvCxnSpPr>
        <p:spPr>
          <a:xfrm>
            <a:off x="1631504" y="6309320"/>
            <a:ext cx="8928992" cy="0"/>
          </a:xfrm>
          <a:prstGeom prst="line">
            <a:avLst/>
          </a:prstGeom>
          <a:ln w="63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Image 10" descr="http://hmf.enseeiht.fr/travaux/CD9900/travaux/optmfn/micp/sheets/MCIP_AVBP/n7_logo.gif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18"/>
          <a:stretch/>
        </p:blipFill>
        <p:spPr bwMode="auto">
          <a:xfrm>
            <a:off x="7429386" y="620688"/>
            <a:ext cx="4427254" cy="720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344" y="1196752"/>
            <a:ext cx="4283968" cy="2855979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41631" y="3309325"/>
            <a:ext cx="4290673" cy="2855979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5836" y="4396249"/>
            <a:ext cx="2952328" cy="1511034"/>
          </a:xfrm>
          <a:prstGeom prst="rect">
            <a:avLst/>
          </a:prstGeom>
        </p:spPr>
      </p:pic>
      <p:sp>
        <p:nvSpPr>
          <p:cNvPr id="14" name="ZoneTexte 13"/>
          <p:cNvSpPr txBox="1"/>
          <p:nvPr/>
        </p:nvSpPr>
        <p:spPr>
          <a:xfrm>
            <a:off x="8904312" y="5036983"/>
            <a:ext cx="26642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Florent Silva</a:t>
            </a:r>
          </a:p>
          <a:p>
            <a:r>
              <a:rPr lang="fr-FR" dirty="0" smtClean="0"/>
              <a:t>Lorris Guilloux</a:t>
            </a:r>
          </a:p>
          <a:p>
            <a:r>
              <a:rPr lang="fr-FR" dirty="0" smtClean="0"/>
              <a:t>Walid </a:t>
            </a:r>
            <a:r>
              <a:rPr lang="fr-FR" dirty="0" err="1" smtClean="0"/>
              <a:t>Meskine</a:t>
            </a:r>
            <a:endParaRPr lang="fr-FR" dirty="0" smtClean="0"/>
          </a:p>
          <a:p>
            <a:r>
              <a:rPr lang="fr-FR" dirty="0" smtClean="0"/>
              <a:t>Thierry </a:t>
            </a:r>
            <a:r>
              <a:rPr lang="fr-FR" dirty="0" err="1" smtClean="0"/>
              <a:t>Ngoma</a:t>
            </a:r>
            <a:r>
              <a:rPr lang="fr-FR" dirty="0" smtClean="0"/>
              <a:t> </a:t>
            </a:r>
            <a:r>
              <a:rPr lang="fr-FR" dirty="0" err="1" smtClean="0"/>
              <a:t>Mouko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78792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contenu 8"/>
          <p:cNvSpPr>
            <a:spLocks noGrp="1"/>
          </p:cNvSpPr>
          <p:nvPr>
            <p:ph idx="1"/>
          </p:nvPr>
        </p:nvSpPr>
        <p:spPr>
          <a:xfrm>
            <a:off x="609600" y="1556792"/>
            <a:ext cx="10972800" cy="452596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b="1" dirty="0" smtClean="0"/>
              <a:t>Agile Method</a:t>
            </a:r>
            <a:endParaRPr lang="en-GB" b="1" dirty="0"/>
          </a:p>
          <a:p>
            <a:pPr marL="0" indent="0">
              <a:buNone/>
            </a:pPr>
            <a:r>
              <a:rPr lang="en-GB" sz="2800" dirty="0" smtClean="0"/>
              <a:t> </a:t>
            </a:r>
            <a:endParaRPr lang="en-GB" sz="2800" dirty="0"/>
          </a:p>
        </p:txBody>
      </p:sp>
      <p:sp>
        <p:nvSpPr>
          <p:cNvPr id="6" name="Espace réservé de la date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623F56-3E4E-49EA-98C5-E65D499F9060}" type="datetime4">
              <a:rPr lang="fr-FR" sz="1400" smtClean="0">
                <a:solidFill>
                  <a:prstClr val="black"/>
                </a:solidFill>
              </a:rPr>
              <a:pPr/>
              <a:t>8 mars 2018</a:t>
            </a:fld>
            <a:endParaRPr lang="fr-FR" dirty="0">
              <a:solidFill>
                <a:prstClr val="black"/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>
          <a:xfrm>
            <a:off x="4472000" y="6356351"/>
            <a:ext cx="3248000" cy="365125"/>
          </a:xfrm>
        </p:spPr>
        <p:txBody>
          <a:bodyPr/>
          <a:lstStyle/>
          <a:p>
            <a:r>
              <a:rPr lang="fr-FR" sz="1400" dirty="0" smtClean="0">
                <a:solidFill>
                  <a:prstClr val="black"/>
                </a:solidFill>
              </a:rPr>
              <a:t>GEA - CDISC  ENSEEIHT 2018 - Projet Long</a:t>
            </a:r>
            <a:endParaRPr lang="fr-FR" sz="1400" dirty="0">
              <a:solidFill>
                <a:prstClr val="black"/>
              </a:solidFill>
            </a:endParaRPr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830FB-56AB-4AC9-903B-FD5BF825B387}" type="slidenum">
              <a:rPr lang="fr-FR" sz="1400" smtClean="0">
                <a:solidFill>
                  <a:prstClr val="black"/>
                </a:solidFill>
              </a:rPr>
              <a:pPr/>
              <a:t>10</a:t>
            </a:fld>
            <a:endParaRPr lang="fr-FR" dirty="0">
              <a:solidFill>
                <a:prstClr val="black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254104"/>
            <a:ext cx="12192000" cy="72662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4000" dirty="0" smtClean="0">
                <a:solidFill>
                  <a:prstClr val="white"/>
                </a:solidFill>
              </a:rPr>
              <a:t>	</a:t>
            </a:r>
            <a:r>
              <a:rPr lang="en-GB" sz="4000" dirty="0" smtClean="0">
                <a:solidFill>
                  <a:prstClr val="white"/>
                </a:solidFill>
              </a:rPr>
              <a:t>Working process</a:t>
            </a:r>
            <a:endParaRPr lang="en-GB" sz="4000" dirty="0">
              <a:solidFill>
                <a:prstClr val="white"/>
              </a:solidFill>
            </a:endParaRPr>
          </a:p>
        </p:txBody>
      </p:sp>
      <p:cxnSp>
        <p:nvCxnSpPr>
          <p:cNvPr id="10" name="Connecteur droit 9"/>
          <p:cNvCxnSpPr/>
          <p:nvPr/>
        </p:nvCxnSpPr>
        <p:spPr>
          <a:xfrm>
            <a:off x="1631504" y="6309320"/>
            <a:ext cx="8928992" cy="0"/>
          </a:xfrm>
          <a:prstGeom prst="line">
            <a:avLst/>
          </a:prstGeom>
          <a:ln w="63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Image 10" descr="http://hmf.enseeiht.fr/travaux/CD9900/travaux/optmfn/micp/sheets/MCIP_AVBP/n7_logo.gif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18"/>
          <a:stretch/>
        </p:blipFill>
        <p:spPr bwMode="auto">
          <a:xfrm>
            <a:off x="7429386" y="620688"/>
            <a:ext cx="4427254" cy="720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129" y="2276872"/>
            <a:ext cx="7173088" cy="2795395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2546" y="2548533"/>
            <a:ext cx="2467028" cy="2491515"/>
          </a:xfrm>
          <a:prstGeom prst="rect">
            <a:avLst/>
          </a:prstGeom>
        </p:spPr>
      </p:pic>
      <p:sp>
        <p:nvSpPr>
          <p:cNvPr id="13" name="Flèche droite 12"/>
          <p:cNvSpPr/>
          <p:nvPr/>
        </p:nvSpPr>
        <p:spPr>
          <a:xfrm>
            <a:off x="8297746" y="3603749"/>
            <a:ext cx="648072" cy="432048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57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7.40741E-7 L 0.30417 -0.00069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208" y="-46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contenu 8"/>
          <p:cNvSpPr>
            <a:spLocks noGrp="1"/>
          </p:cNvSpPr>
          <p:nvPr>
            <p:ph idx="1"/>
          </p:nvPr>
        </p:nvSpPr>
        <p:spPr>
          <a:xfrm>
            <a:off x="609600" y="1556792"/>
            <a:ext cx="10972800" cy="4525963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sz="2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Introduction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Context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Objectives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Working process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b="1" dirty="0" smtClean="0"/>
              <a:t>Working environment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Concrete results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Personal experience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Conclusion</a:t>
            </a:r>
            <a:endParaRPr lang="en-GB" sz="2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0" indent="0">
              <a:buNone/>
            </a:pPr>
            <a:endParaRPr lang="en-GB" sz="2800" dirty="0"/>
          </a:p>
        </p:txBody>
      </p:sp>
      <p:sp>
        <p:nvSpPr>
          <p:cNvPr id="6" name="Espace réservé de la date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623F56-3E4E-49EA-98C5-E65D499F9060}" type="datetime4">
              <a:rPr lang="fr-FR" sz="1400" smtClean="0">
                <a:solidFill>
                  <a:schemeClr val="tx1"/>
                </a:solidFill>
              </a:rPr>
              <a:t>8 mars 2018</a:t>
            </a:fld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>
          <a:xfrm>
            <a:off x="4472000" y="6356351"/>
            <a:ext cx="3248000" cy="365125"/>
          </a:xfrm>
        </p:spPr>
        <p:txBody>
          <a:bodyPr/>
          <a:lstStyle/>
          <a:p>
            <a:r>
              <a:rPr lang="fr-FR" sz="1400" dirty="0" smtClean="0">
                <a:solidFill>
                  <a:schemeClr val="tx1"/>
                </a:solidFill>
              </a:rPr>
              <a:t>GEA - CDISC  ENSEEIHT 2018 - Projet Long</a:t>
            </a:r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830FB-56AB-4AC9-903B-FD5BF825B387}" type="slidenum">
              <a:rPr lang="fr-FR" sz="1400" smtClean="0">
                <a:solidFill>
                  <a:schemeClr val="tx1"/>
                </a:solidFill>
              </a:rPr>
              <a:t>11</a:t>
            </a:fld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254104"/>
            <a:ext cx="12192000" cy="72662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4000" dirty="0" smtClean="0"/>
              <a:t>	</a:t>
            </a:r>
            <a:r>
              <a:rPr lang="en-GB" sz="4000" dirty="0" smtClean="0"/>
              <a:t>Working environment</a:t>
            </a:r>
            <a:endParaRPr lang="en-GB" sz="4000" dirty="0"/>
          </a:p>
        </p:txBody>
      </p:sp>
      <p:cxnSp>
        <p:nvCxnSpPr>
          <p:cNvPr id="10" name="Connecteur droit 9"/>
          <p:cNvCxnSpPr/>
          <p:nvPr/>
        </p:nvCxnSpPr>
        <p:spPr>
          <a:xfrm>
            <a:off x="1631504" y="6309320"/>
            <a:ext cx="8928992" cy="0"/>
          </a:xfrm>
          <a:prstGeom prst="line">
            <a:avLst/>
          </a:prstGeom>
          <a:ln w="63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Image 10" descr="http://hmf.enseeiht.fr/travaux/CD9900/travaux/optmfn/micp/sheets/MCIP_AVBP/n7_logo.gif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18"/>
          <a:stretch/>
        </p:blipFill>
        <p:spPr bwMode="auto">
          <a:xfrm>
            <a:off x="7429386" y="620688"/>
            <a:ext cx="4427254" cy="7200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1599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ECCD1E-CFE9-48A2-9686-B3C4CC576D6B}" type="datetime4">
              <a:rPr lang="fr-FR" smtClean="0"/>
              <a:t>8 mars 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GEA - CDISC  ENSEEIHT 2018 - Projet Long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830FB-56AB-4AC9-903B-FD5BF825B387}" type="slidenum">
              <a:rPr lang="fr-FR" smtClean="0"/>
              <a:t>12</a:t>
            </a:fld>
            <a:endParaRPr lang="fr-FR"/>
          </a:p>
        </p:txBody>
      </p:sp>
      <p:sp>
        <p:nvSpPr>
          <p:cNvPr id="7" name="Rectangle 6"/>
          <p:cNvSpPr/>
          <p:nvPr/>
        </p:nvSpPr>
        <p:spPr>
          <a:xfrm>
            <a:off x="0" y="254104"/>
            <a:ext cx="12192000" cy="72662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4000" dirty="0" smtClean="0"/>
              <a:t>	</a:t>
            </a:r>
            <a:r>
              <a:rPr lang="en-GB" sz="4000" dirty="0" smtClean="0"/>
              <a:t>Working environment</a:t>
            </a:r>
            <a:endParaRPr lang="en-GB" sz="4000" dirty="0"/>
          </a:p>
        </p:txBody>
      </p:sp>
      <p:pic>
        <p:nvPicPr>
          <p:cNvPr id="8" name="Image 7" descr="http://hmf.enseeiht.fr/travaux/CD9900/travaux/optmfn/micp/sheets/MCIP_AVBP/n7_logo.gif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18"/>
          <a:stretch/>
        </p:blipFill>
        <p:spPr bwMode="auto">
          <a:xfrm>
            <a:off x="7429386" y="620688"/>
            <a:ext cx="4427254" cy="72008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Organigramme : Bande perforée 28"/>
          <p:cNvSpPr/>
          <p:nvPr/>
        </p:nvSpPr>
        <p:spPr>
          <a:xfrm>
            <a:off x="5143260" y="5013176"/>
            <a:ext cx="1512815" cy="818982"/>
          </a:xfrm>
          <a:prstGeom prst="flowChartPunchedTape">
            <a:avLst/>
          </a:prstGeom>
          <a:solidFill>
            <a:srgbClr val="92D050"/>
          </a:solidFill>
          <a:ln>
            <a:solidFill>
              <a:schemeClr val="accent3">
                <a:lumMod val="75000"/>
              </a:schemeClr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Rockwell" panose="02060603020205020403" pitchFamily="18" charset="0"/>
              </a:rPr>
              <a:t>Topic</a:t>
            </a:r>
            <a:endParaRPr lang="fr-FR" sz="24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Rockwell" panose="02060603020205020403" pitchFamily="18" charset="0"/>
            </a:endParaRPr>
          </a:p>
        </p:txBody>
      </p:sp>
      <p:sp>
        <p:nvSpPr>
          <p:cNvPr id="30" name="Flèche droite 29"/>
          <p:cNvSpPr/>
          <p:nvPr/>
        </p:nvSpPr>
        <p:spPr>
          <a:xfrm>
            <a:off x="6918373" y="5320064"/>
            <a:ext cx="1819227" cy="198846"/>
          </a:xfrm>
          <a:prstGeom prst="rightArrow">
            <a:avLst/>
          </a:prstGeom>
          <a:solidFill>
            <a:srgbClr val="ABB8C9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Virage 33"/>
          <p:cNvSpPr/>
          <p:nvPr/>
        </p:nvSpPr>
        <p:spPr>
          <a:xfrm flipH="1">
            <a:off x="6998427" y="2492896"/>
            <a:ext cx="2769979" cy="2243907"/>
          </a:xfrm>
          <a:prstGeom prst="bentArrow">
            <a:avLst>
              <a:gd name="adj1" fmla="val 3997"/>
              <a:gd name="adj2" fmla="val 5905"/>
              <a:gd name="adj3" fmla="val 12332"/>
              <a:gd name="adj4" fmla="val 94313"/>
            </a:avLst>
          </a:prstGeom>
          <a:solidFill>
            <a:srgbClr val="ABB8C9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5" name="ZoneTexte 34"/>
          <p:cNvSpPr txBox="1"/>
          <p:nvPr/>
        </p:nvSpPr>
        <p:spPr>
          <a:xfrm>
            <a:off x="3370035" y="5596122"/>
            <a:ext cx="1493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Rockwell" panose="02060603020205020403" pitchFamily="18" charset="0"/>
              </a:rPr>
              <a:t>Publication</a:t>
            </a:r>
            <a:endParaRPr lang="fr-FR" dirty="0">
              <a:latin typeface="Rockwell" panose="02060603020205020403" pitchFamily="18" charset="0"/>
            </a:endParaRPr>
          </a:p>
        </p:txBody>
      </p:sp>
      <p:sp>
        <p:nvSpPr>
          <p:cNvPr id="36" name="ZoneTexte 35"/>
          <p:cNvSpPr txBox="1"/>
          <p:nvPr/>
        </p:nvSpPr>
        <p:spPr>
          <a:xfrm>
            <a:off x="7033219" y="5574244"/>
            <a:ext cx="1493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Rockwell" panose="02060603020205020403" pitchFamily="18" charset="0"/>
              </a:rPr>
              <a:t>Callback</a:t>
            </a:r>
            <a:endParaRPr lang="fr-FR" dirty="0">
              <a:latin typeface="Rockwell" panose="02060603020205020403" pitchFamily="18" charset="0"/>
            </a:endParaRPr>
          </a:p>
        </p:txBody>
      </p:sp>
      <p:sp>
        <p:nvSpPr>
          <p:cNvPr id="37" name="ZoneTexte 36"/>
          <p:cNvSpPr txBox="1"/>
          <p:nvPr/>
        </p:nvSpPr>
        <p:spPr>
          <a:xfrm>
            <a:off x="2994864" y="3425480"/>
            <a:ext cx="1493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Rockwell" panose="02060603020205020403" pitchFamily="18" charset="0"/>
              </a:rPr>
              <a:t>Advertising</a:t>
            </a:r>
            <a:endParaRPr lang="fr-FR" dirty="0">
              <a:latin typeface="Rockwell" panose="02060603020205020403" pitchFamily="18" charset="0"/>
            </a:endParaRPr>
          </a:p>
        </p:txBody>
      </p:sp>
      <p:sp>
        <p:nvSpPr>
          <p:cNvPr id="38" name="ZoneTexte 37"/>
          <p:cNvSpPr txBox="1"/>
          <p:nvPr/>
        </p:nvSpPr>
        <p:spPr>
          <a:xfrm>
            <a:off x="7410363" y="3425480"/>
            <a:ext cx="1493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Rockwell" panose="02060603020205020403" pitchFamily="18" charset="0"/>
              </a:rPr>
              <a:t>Subscribing</a:t>
            </a:r>
            <a:endParaRPr lang="fr-FR" dirty="0">
              <a:latin typeface="Rockwell" panose="02060603020205020403" pitchFamily="18" charset="0"/>
            </a:endParaRPr>
          </a:p>
        </p:txBody>
      </p:sp>
      <p:sp>
        <p:nvSpPr>
          <p:cNvPr id="39" name="Organigramme : Disque magnétique 38"/>
          <p:cNvSpPr/>
          <p:nvPr/>
        </p:nvSpPr>
        <p:spPr>
          <a:xfrm>
            <a:off x="5094110" y="1930383"/>
            <a:ext cx="1710956" cy="1273822"/>
          </a:xfrm>
          <a:prstGeom prst="flowChartMagneticDisk">
            <a:avLst/>
          </a:prstGeom>
          <a:solidFill>
            <a:srgbClr val="F68A2A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Rockwell" panose="02060603020205020403" pitchFamily="18" charset="0"/>
              </a:rPr>
              <a:t>Master</a:t>
            </a:r>
            <a:endParaRPr lang="fr-FR" sz="24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Rockwell" panose="02060603020205020403" pitchFamily="18" charset="0"/>
            </a:endParaRPr>
          </a:p>
        </p:txBody>
      </p:sp>
      <p:sp>
        <p:nvSpPr>
          <p:cNvPr id="41" name="Rectangle à coins arrondis 40"/>
          <p:cNvSpPr/>
          <p:nvPr/>
        </p:nvSpPr>
        <p:spPr>
          <a:xfrm>
            <a:off x="8904312" y="5013176"/>
            <a:ext cx="1944216" cy="818982"/>
          </a:xfrm>
          <a:prstGeom prst="roundRect">
            <a:avLst/>
          </a:prstGeom>
          <a:solidFill>
            <a:srgbClr val="5A92A6"/>
          </a:solidFill>
          <a:ln>
            <a:solidFill>
              <a:schemeClr val="accent5">
                <a:lumMod val="75000"/>
              </a:schemeClr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Rockwell" panose="02060603020205020403" pitchFamily="18" charset="0"/>
              </a:rPr>
              <a:t>Node</a:t>
            </a:r>
            <a:endParaRPr lang="fr-FR" sz="24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Rockwell" panose="02060603020205020403" pitchFamily="18" charset="0"/>
            </a:endParaRPr>
          </a:p>
        </p:txBody>
      </p:sp>
      <p:sp>
        <p:nvSpPr>
          <p:cNvPr id="42" name="Virage 41"/>
          <p:cNvSpPr/>
          <p:nvPr/>
        </p:nvSpPr>
        <p:spPr>
          <a:xfrm>
            <a:off x="2130770" y="2498842"/>
            <a:ext cx="2769979" cy="2237961"/>
          </a:xfrm>
          <a:prstGeom prst="bentArrow">
            <a:avLst>
              <a:gd name="adj1" fmla="val 3997"/>
              <a:gd name="adj2" fmla="val 5905"/>
              <a:gd name="adj3" fmla="val 12332"/>
              <a:gd name="adj4" fmla="val 94313"/>
            </a:avLst>
          </a:prstGeom>
          <a:solidFill>
            <a:srgbClr val="ABB8C9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43" name="Flèche droite 42"/>
          <p:cNvSpPr/>
          <p:nvPr/>
        </p:nvSpPr>
        <p:spPr>
          <a:xfrm>
            <a:off x="3065866" y="5323244"/>
            <a:ext cx="1819227" cy="198846"/>
          </a:xfrm>
          <a:prstGeom prst="rightArrow">
            <a:avLst/>
          </a:prstGeom>
          <a:solidFill>
            <a:srgbClr val="ABB8C9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4" name="Image 4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764" y="1315215"/>
            <a:ext cx="4215586" cy="950573"/>
          </a:xfrm>
          <a:prstGeom prst="rect">
            <a:avLst/>
          </a:prstGeom>
        </p:spPr>
      </p:pic>
      <p:sp>
        <p:nvSpPr>
          <p:cNvPr id="45" name="Rectangle à coins arrondis 44"/>
          <p:cNvSpPr/>
          <p:nvPr/>
        </p:nvSpPr>
        <p:spPr>
          <a:xfrm>
            <a:off x="863483" y="5013176"/>
            <a:ext cx="1944216" cy="818982"/>
          </a:xfrm>
          <a:prstGeom prst="roundRect">
            <a:avLst/>
          </a:prstGeom>
          <a:solidFill>
            <a:srgbClr val="5A92A6"/>
          </a:solidFill>
          <a:ln>
            <a:solidFill>
              <a:schemeClr val="accent5">
                <a:lumMod val="75000"/>
              </a:schemeClr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Rockwell" panose="02060603020205020403" pitchFamily="18" charset="0"/>
              </a:rPr>
              <a:t>Node</a:t>
            </a:r>
            <a:endParaRPr lang="fr-FR" sz="24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Rockwell" panose="02060603020205020403" pitchFamily="18" charset="0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3083823" y="1455742"/>
            <a:ext cx="1589974" cy="7810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93209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  <p:bldP spid="34" grpId="0" animBg="1"/>
      <p:bldP spid="35" grpId="0"/>
      <p:bldP spid="36" grpId="0"/>
      <p:bldP spid="38" grpId="0"/>
      <p:bldP spid="39" grpId="0" animBg="1"/>
      <p:bldP spid="41" grpId="0" animBg="1"/>
      <p:bldP spid="42" grpId="0" animBg="1"/>
      <p:bldP spid="43" grpId="0" animBg="1"/>
      <p:bldP spid="4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ECCD1E-CFE9-48A2-9686-B3C4CC576D6B}" type="datetime4">
              <a:rPr lang="fr-FR" smtClean="0"/>
              <a:t>8 mars 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GEA - CDISC  ENSEEIHT 2018 - Projet Long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830FB-56AB-4AC9-903B-FD5BF825B387}" type="slidenum">
              <a:rPr lang="fr-FR" smtClean="0"/>
              <a:t>13</a:t>
            </a:fld>
            <a:endParaRPr lang="fr-FR"/>
          </a:p>
        </p:txBody>
      </p:sp>
      <p:sp>
        <p:nvSpPr>
          <p:cNvPr id="8" name="Rectangle 7"/>
          <p:cNvSpPr/>
          <p:nvPr/>
        </p:nvSpPr>
        <p:spPr>
          <a:xfrm>
            <a:off x="0" y="254104"/>
            <a:ext cx="12192000" cy="72662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4000" dirty="0" smtClean="0"/>
              <a:t>	</a:t>
            </a:r>
            <a:r>
              <a:rPr lang="en-GB" sz="4000" dirty="0" smtClean="0"/>
              <a:t>Working environment</a:t>
            </a:r>
            <a:endParaRPr lang="en-GB" sz="4000" dirty="0"/>
          </a:p>
        </p:txBody>
      </p:sp>
      <p:pic>
        <p:nvPicPr>
          <p:cNvPr id="9" name="Image 8" descr="http://hmf.enseeiht.fr/travaux/CD9900/travaux/optmfn/micp/sheets/MCIP_AVBP/n7_logo.gif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18"/>
          <a:stretch/>
        </p:blipFill>
        <p:spPr bwMode="auto">
          <a:xfrm>
            <a:off x="7429386" y="620688"/>
            <a:ext cx="4427254" cy="720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368" y="1268760"/>
            <a:ext cx="3895725" cy="2057400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8238" y="2587849"/>
            <a:ext cx="6296323" cy="3566220"/>
          </a:xfrm>
          <a:prstGeom prst="rect">
            <a:avLst/>
          </a:prstGeom>
        </p:spPr>
      </p:pic>
      <p:sp>
        <p:nvSpPr>
          <p:cNvPr id="12" name="ZoneTexte 11"/>
          <p:cNvSpPr txBox="1"/>
          <p:nvPr/>
        </p:nvSpPr>
        <p:spPr>
          <a:xfrm>
            <a:off x="407368" y="3511956"/>
            <a:ext cx="27015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 smtClean="0"/>
              <a:t>Robot models </a:t>
            </a:r>
            <a:endParaRPr lang="en-GB" sz="2400" dirty="0"/>
          </a:p>
        </p:txBody>
      </p:sp>
      <p:sp>
        <p:nvSpPr>
          <p:cNvPr id="13" name="ZoneTexte 12"/>
          <p:cNvSpPr txBox="1"/>
          <p:nvPr/>
        </p:nvSpPr>
        <p:spPr>
          <a:xfrm>
            <a:off x="407368" y="4292862"/>
            <a:ext cx="27015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 smtClean="0"/>
              <a:t>Scene</a:t>
            </a:r>
            <a:endParaRPr lang="en-GB" sz="2400" dirty="0"/>
          </a:p>
        </p:txBody>
      </p:sp>
      <p:sp>
        <p:nvSpPr>
          <p:cNvPr id="14" name="ZoneTexte 13"/>
          <p:cNvSpPr txBox="1"/>
          <p:nvPr/>
        </p:nvSpPr>
        <p:spPr>
          <a:xfrm>
            <a:off x="407368" y="5073768"/>
            <a:ext cx="27015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 smtClean="0"/>
              <a:t>Dynamic models</a:t>
            </a:r>
            <a:endParaRPr lang="en-GB" sz="2400" dirty="0"/>
          </a:p>
        </p:txBody>
      </p:sp>
      <p:sp>
        <p:nvSpPr>
          <p:cNvPr id="15" name="Flèche droite 14"/>
          <p:cNvSpPr/>
          <p:nvPr/>
        </p:nvSpPr>
        <p:spPr>
          <a:xfrm>
            <a:off x="3287688" y="3632347"/>
            <a:ext cx="1237227" cy="220882"/>
          </a:xfrm>
          <a:prstGeom prst="rightArrow">
            <a:avLst/>
          </a:prstGeom>
          <a:solidFill>
            <a:srgbClr val="ABB8C9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Flèche droite 15"/>
          <p:cNvSpPr/>
          <p:nvPr/>
        </p:nvSpPr>
        <p:spPr>
          <a:xfrm>
            <a:off x="3287688" y="4413253"/>
            <a:ext cx="1237227" cy="220882"/>
          </a:xfrm>
          <a:prstGeom prst="rightArrow">
            <a:avLst/>
          </a:prstGeom>
          <a:solidFill>
            <a:srgbClr val="ABB8C9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Flèche droite 16"/>
          <p:cNvSpPr/>
          <p:nvPr/>
        </p:nvSpPr>
        <p:spPr>
          <a:xfrm>
            <a:off x="3287506" y="5195184"/>
            <a:ext cx="1237227" cy="220882"/>
          </a:xfrm>
          <a:prstGeom prst="rightArrow">
            <a:avLst/>
          </a:prstGeom>
          <a:solidFill>
            <a:srgbClr val="ABB8C9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06994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5" grpId="0" animBg="1"/>
      <p:bldP spid="16" grpId="0" animBg="1"/>
      <p:bldP spid="1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3972" y="1446262"/>
            <a:ext cx="5717924" cy="5493461"/>
          </a:xfrm>
          <a:prstGeom prst="rect">
            <a:avLst/>
          </a:prstGeom>
        </p:spPr>
      </p:pic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ECCD1E-CFE9-48A2-9686-B3C4CC576D6B}" type="datetime4">
              <a:rPr lang="fr-FR" smtClean="0"/>
              <a:t>8 mars 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GEA - CDISC  ENSEEIHT 2018 - Projet Long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830FB-56AB-4AC9-903B-FD5BF825B387}" type="slidenum">
              <a:rPr lang="fr-FR" smtClean="0"/>
              <a:t>14</a:t>
            </a:fld>
            <a:endParaRPr lang="fr-FR"/>
          </a:p>
        </p:txBody>
      </p:sp>
      <p:sp>
        <p:nvSpPr>
          <p:cNvPr id="7" name="Rectangle 6"/>
          <p:cNvSpPr/>
          <p:nvPr/>
        </p:nvSpPr>
        <p:spPr>
          <a:xfrm>
            <a:off x="0" y="254104"/>
            <a:ext cx="12192000" cy="72662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4000" dirty="0" smtClean="0"/>
              <a:t>	</a:t>
            </a:r>
            <a:r>
              <a:rPr lang="en-GB" sz="4000" dirty="0" smtClean="0"/>
              <a:t>Working environment</a:t>
            </a:r>
            <a:endParaRPr lang="en-GB" sz="4000" dirty="0"/>
          </a:p>
        </p:txBody>
      </p:sp>
      <p:pic>
        <p:nvPicPr>
          <p:cNvPr id="8" name="Image 7" descr="http://hmf.enseeiht.fr/travaux/CD9900/travaux/optmfn/micp/sheets/MCIP_AVBP/n7_logo.gif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18"/>
          <a:stretch/>
        </p:blipFill>
        <p:spPr bwMode="auto">
          <a:xfrm>
            <a:off x="7429386" y="620688"/>
            <a:ext cx="4427254" cy="720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141" y="1054675"/>
            <a:ext cx="1005851" cy="924520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9090" y="1230843"/>
            <a:ext cx="1828949" cy="572185"/>
          </a:xfrm>
          <a:prstGeom prst="rect">
            <a:avLst/>
          </a:prstGeom>
        </p:spPr>
      </p:pic>
      <p:sp>
        <p:nvSpPr>
          <p:cNvPr id="14" name="Flèche en arc 13"/>
          <p:cNvSpPr/>
          <p:nvPr/>
        </p:nvSpPr>
        <p:spPr>
          <a:xfrm rot="13892856">
            <a:off x="7354090" y="2434997"/>
            <a:ext cx="3024336" cy="3198875"/>
          </a:xfrm>
          <a:prstGeom prst="circularArrow">
            <a:avLst>
              <a:gd name="adj1" fmla="val 7404"/>
              <a:gd name="adj2" fmla="val 1053386"/>
              <a:gd name="adj3" fmla="val 20512226"/>
              <a:gd name="adj4" fmla="val 1661976"/>
              <a:gd name="adj5" fmla="val 8602"/>
            </a:avLst>
          </a:prstGeom>
          <a:solidFill>
            <a:srgbClr val="D0D8E8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5" name="Rectangle à coins arrondis 14"/>
          <p:cNvSpPr/>
          <p:nvPr/>
        </p:nvSpPr>
        <p:spPr>
          <a:xfrm>
            <a:off x="7968208" y="2456883"/>
            <a:ext cx="1737072" cy="86409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 smtClean="0"/>
              <a:t>Modify</a:t>
            </a:r>
            <a:r>
              <a:rPr lang="fr-FR" dirty="0" smtClean="0"/>
              <a:t> the source code</a:t>
            </a:r>
            <a:endParaRPr lang="fr-FR" dirty="0"/>
          </a:p>
        </p:txBody>
      </p:sp>
      <p:sp>
        <p:nvSpPr>
          <p:cNvPr id="17" name="Rectangle à coins arrondis 16"/>
          <p:cNvSpPr/>
          <p:nvPr/>
        </p:nvSpPr>
        <p:spPr>
          <a:xfrm>
            <a:off x="9192344" y="4077072"/>
            <a:ext cx="1737072" cy="86409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 smtClean="0"/>
              <a:t>Compiling</a:t>
            </a:r>
            <a:r>
              <a:rPr lang="fr-FR" dirty="0" smtClean="0"/>
              <a:t> + Tests</a:t>
            </a:r>
            <a:endParaRPr lang="fr-FR" dirty="0"/>
          </a:p>
        </p:txBody>
      </p:sp>
      <p:sp>
        <p:nvSpPr>
          <p:cNvPr id="18" name="Rectangle à coins arrondis 17"/>
          <p:cNvSpPr/>
          <p:nvPr/>
        </p:nvSpPr>
        <p:spPr>
          <a:xfrm>
            <a:off x="6727307" y="4077072"/>
            <a:ext cx="1737072" cy="86409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Validation and commit</a:t>
            </a:r>
            <a:endParaRPr lang="fr-FR" dirty="0"/>
          </a:p>
        </p:txBody>
      </p:sp>
      <p:pic>
        <p:nvPicPr>
          <p:cNvPr id="21" name="Image 2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9776" y="2456882"/>
            <a:ext cx="1427779" cy="1427779"/>
          </a:xfrm>
          <a:prstGeom prst="rect">
            <a:avLst/>
          </a:prstGeom>
        </p:spPr>
      </p:pic>
      <p:pic>
        <p:nvPicPr>
          <p:cNvPr id="24" name="Image 2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9405" y="5962081"/>
            <a:ext cx="1016969" cy="1016969"/>
          </a:xfrm>
          <a:prstGeom prst="rect">
            <a:avLst/>
          </a:prstGeom>
        </p:spPr>
      </p:pic>
      <p:pic>
        <p:nvPicPr>
          <p:cNvPr id="29" name="Image 2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19916" y="3485145"/>
            <a:ext cx="737937" cy="631504"/>
          </a:xfrm>
          <a:prstGeom prst="rect">
            <a:avLst/>
          </a:prstGeom>
        </p:spPr>
      </p:pic>
      <p:pic>
        <p:nvPicPr>
          <p:cNvPr id="30" name="Image 2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81076" y="5928810"/>
            <a:ext cx="737937" cy="631504"/>
          </a:xfrm>
          <a:prstGeom prst="rect">
            <a:avLst/>
          </a:prstGeom>
        </p:spPr>
      </p:pic>
      <p:pic>
        <p:nvPicPr>
          <p:cNvPr id="31" name="Image 3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75180" y="6000736"/>
            <a:ext cx="737937" cy="631504"/>
          </a:xfrm>
          <a:prstGeom prst="rect">
            <a:avLst/>
          </a:prstGeom>
        </p:spPr>
      </p:pic>
      <p:pic>
        <p:nvPicPr>
          <p:cNvPr id="35" name="Image 3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4956" y="2676470"/>
            <a:ext cx="490913" cy="490913"/>
          </a:xfrm>
          <a:prstGeom prst="rect">
            <a:avLst/>
          </a:prstGeom>
        </p:spPr>
      </p:pic>
      <p:pic>
        <p:nvPicPr>
          <p:cNvPr id="38" name="Image 3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46135" y="1919679"/>
            <a:ext cx="1428949" cy="1428949"/>
          </a:xfrm>
          <a:prstGeom prst="rect">
            <a:avLst/>
          </a:prstGeom>
        </p:spPr>
      </p:pic>
      <p:pic>
        <p:nvPicPr>
          <p:cNvPr id="36" name="Image 3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9723" y="2127063"/>
            <a:ext cx="490913" cy="490913"/>
          </a:xfrm>
          <a:prstGeom prst="rect">
            <a:avLst/>
          </a:prstGeom>
        </p:spPr>
      </p:pic>
      <p:pic>
        <p:nvPicPr>
          <p:cNvPr id="28" name="Image 2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58700" y="2932543"/>
            <a:ext cx="737937" cy="631504"/>
          </a:xfrm>
          <a:prstGeom prst="rect">
            <a:avLst/>
          </a:prstGeom>
        </p:spPr>
      </p:pic>
      <p:pic>
        <p:nvPicPr>
          <p:cNvPr id="39" name="Image 3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9080" y="2992403"/>
            <a:ext cx="1467055" cy="1467055"/>
          </a:xfrm>
          <a:prstGeom prst="rect">
            <a:avLst/>
          </a:prstGeom>
        </p:spPr>
      </p:pic>
      <p:pic>
        <p:nvPicPr>
          <p:cNvPr id="27" name="Image 2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83198" y="4116649"/>
            <a:ext cx="737937" cy="631504"/>
          </a:xfrm>
          <a:prstGeom prst="rect">
            <a:avLst/>
          </a:prstGeom>
        </p:spPr>
      </p:pic>
      <p:pic>
        <p:nvPicPr>
          <p:cNvPr id="47" name="Image 4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932495" y="4251810"/>
            <a:ext cx="1467055" cy="1467055"/>
          </a:xfrm>
          <a:prstGeom prst="rect">
            <a:avLst/>
          </a:prstGeom>
        </p:spPr>
      </p:pic>
      <p:pic>
        <p:nvPicPr>
          <p:cNvPr id="37" name="Image 3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3226" y="3209008"/>
            <a:ext cx="490913" cy="490913"/>
          </a:xfrm>
          <a:prstGeom prst="rect">
            <a:avLst/>
          </a:prstGeom>
        </p:spPr>
      </p:pic>
      <p:pic>
        <p:nvPicPr>
          <p:cNvPr id="34" name="Image 3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61613" y="5203585"/>
            <a:ext cx="737937" cy="631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897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5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8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1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4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9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ECCD1E-CFE9-48A2-9686-B3C4CC576D6B}" type="datetime4">
              <a:rPr lang="fr-FR" smtClean="0"/>
              <a:t>8 mars 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GEA - CDISC  ENSEEIHT 2018 - Projet Long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830FB-56AB-4AC9-903B-FD5BF825B387}" type="slidenum">
              <a:rPr lang="fr-FR" smtClean="0"/>
              <a:t>15</a:t>
            </a:fld>
            <a:endParaRPr lang="fr-FR"/>
          </a:p>
        </p:txBody>
      </p:sp>
      <p:sp>
        <p:nvSpPr>
          <p:cNvPr id="7" name="Rectangle 6"/>
          <p:cNvSpPr/>
          <p:nvPr/>
        </p:nvSpPr>
        <p:spPr>
          <a:xfrm>
            <a:off x="0" y="254104"/>
            <a:ext cx="12192000" cy="72662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4000" dirty="0" smtClean="0"/>
              <a:t>	</a:t>
            </a:r>
            <a:r>
              <a:rPr lang="en-GB" sz="4000" dirty="0" smtClean="0"/>
              <a:t>Working environment</a:t>
            </a:r>
            <a:endParaRPr lang="en-GB" sz="4000" dirty="0"/>
          </a:p>
        </p:txBody>
      </p:sp>
      <p:pic>
        <p:nvPicPr>
          <p:cNvPr id="8" name="Image 7" descr="http://hmf.enseeiht.fr/travaux/CD9900/travaux/optmfn/micp/sheets/MCIP_AVBP/n7_logo.gif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18"/>
          <a:stretch/>
        </p:blipFill>
        <p:spPr bwMode="auto">
          <a:xfrm>
            <a:off x="7429386" y="620688"/>
            <a:ext cx="4427254" cy="72008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1" name="Group 117"/>
          <p:cNvGrpSpPr/>
          <p:nvPr/>
        </p:nvGrpSpPr>
        <p:grpSpPr>
          <a:xfrm>
            <a:off x="1744022" y="2570694"/>
            <a:ext cx="8221601" cy="2261477"/>
            <a:chOff x="560012" y="2234592"/>
            <a:chExt cx="5522530" cy="1414366"/>
          </a:xfrm>
        </p:grpSpPr>
        <p:grpSp>
          <p:nvGrpSpPr>
            <p:cNvPr id="102" name="Group 11"/>
            <p:cNvGrpSpPr/>
            <p:nvPr/>
          </p:nvGrpSpPr>
          <p:grpSpPr>
            <a:xfrm>
              <a:off x="560013" y="2234592"/>
              <a:ext cx="1218936" cy="461373"/>
              <a:chOff x="560013" y="2234592"/>
              <a:chExt cx="1218936" cy="461373"/>
            </a:xfrm>
          </p:grpSpPr>
          <p:sp>
            <p:nvSpPr>
              <p:cNvPr id="127" name="Round Same Side Corner Rectangle 7"/>
              <p:cNvSpPr/>
              <p:nvPr/>
            </p:nvSpPr>
            <p:spPr>
              <a:xfrm>
                <a:off x="560013" y="2234592"/>
                <a:ext cx="1218936" cy="461373"/>
              </a:xfrm>
              <a:prstGeom prst="round2SameRect">
                <a:avLst>
                  <a:gd name="adj1" fmla="val 21433"/>
                  <a:gd name="adj2" fmla="val 0"/>
                </a:avLst>
              </a:prstGeom>
              <a:noFill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28" name="Straight Arrow Connector 10"/>
              <p:cNvCxnSpPr/>
              <p:nvPr/>
            </p:nvCxnSpPr>
            <p:spPr>
              <a:xfrm flipH="1">
                <a:off x="899198" y="2695965"/>
                <a:ext cx="558251" cy="0"/>
              </a:xfrm>
              <a:prstGeom prst="straightConnector1">
                <a:avLst/>
              </a:prstGeom>
              <a:noFill/>
              <a:ln>
                <a:headEnd type="none"/>
                <a:tailEnd type="triangle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129" name="Straight Arrow Connector 89"/>
              <p:cNvCxnSpPr/>
              <p:nvPr/>
            </p:nvCxnSpPr>
            <p:spPr>
              <a:xfrm flipH="1">
                <a:off x="1044901" y="2234740"/>
                <a:ext cx="558251" cy="0"/>
              </a:xfrm>
              <a:prstGeom prst="straightConnector1">
                <a:avLst/>
              </a:prstGeom>
              <a:noFill/>
              <a:ln>
                <a:headEnd type="none"/>
                <a:tailEnd type="triangle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</p:grpSp>
        <p:grpSp>
          <p:nvGrpSpPr>
            <p:cNvPr id="103" name="Group 90"/>
            <p:cNvGrpSpPr/>
            <p:nvPr/>
          </p:nvGrpSpPr>
          <p:grpSpPr>
            <a:xfrm rot="10800000">
              <a:off x="560013" y="3187437"/>
              <a:ext cx="1218936" cy="461373"/>
              <a:chOff x="560013" y="2234592"/>
              <a:chExt cx="1218936" cy="461373"/>
            </a:xfrm>
          </p:grpSpPr>
          <p:sp>
            <p:nvSpPr>
              <p:cNvPr id="124" name="Round Same Side Corner Rectangle 91"/>
              <p:cNvSpPr/>
              <p:nvPr/>
            </p:nvSpPr>
            <p:spPr>
              <a:xfrm>
                <a:off x="560013" y="2234592"/>
                <a:ext cx="1218936" cy="461373"/>
              </a:xfrm>
              <a:prstGeom prst="round2SameRect">
                <a:avLst>
                  <a:gd name="adj1" fmla="val 21433"/>
                  <a:gd name="adj2" fmla="val 0"/>
                </a:avLst>
              </a:prstGeom>
              <a:noFill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25" name="Straight Arrow Connector 92"/>
              <p:cNvCxnSpPr/>
              <p:nvPr/>
            </p:nvCxnSpPr>
            <p:spPr>
              <a:xfrm flipH="1">
                <a:off x="899198" y="2695965"/>
                <a:ext cx="558251" cy="0"/>
              </a:xfrm>
              <a:prstGeom prst="straightConnector1">
                <a:avLst/>
              </a:prstGeom>
              <a:noFill/>
              <a:ln>
                <a:headEnd type="none"/>
                <a:tailEnd type="triangle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126" name="Straight Arrow Connector 93"/>
              <p:cNvCxnSpPr/>
              <p:nvPr/>
            </p:nvCxnSpPr>
            <p:spPr>
              <a:xfrm flipH="1">
                <a:off x="1044901" y="2234740"/>
                <a:ext cx="558251" cy="0"/>
              </a:xfrm>
              <a:prstGeom prst="straightConnector1">
                <a:avLst/>
              </a:prstGeom>
              <a:noFill/>
              <a:ln>
                <a:headEnd type="none"/>
                <a:tailEnd type="triangle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</p:grpSp>
        <p:sp>
          <p:nvSpPr>
            <p:cNvPr id="104" name="Round Same Side Corner Rectangle 94"/>
            <p:cNvSpPr/>
            <p:nvPr/>
          </p:nvSpPr>
          <p:spPr>
            <a:xfrm>
              <a:off x="560012" y="2695965"/>
              <a:ext cx="1730443" cy="491472"/>
            </a:xfrm>
            <a:prstGeom prst="round2SameRect">
              <a:avLst>
                <a:gd name="adj1" fmla="val 0"/>
                <a:gd name="adj2" fmla="val 0"/>
              </a:avLst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5" name="Straight Arrow Connector 95"/>
            <p:cNvCxnSpPr/>
            <p:nvPr/>
          </p:nvCxnSpPr>
          <p:spPr>
            <a:xfrm flipH="1">
              <a:off x="560013" y="2737006"/>
              <a:ext cx="1" cy="278822"/>
            </a:xfrm>
            <a:prstGeom prst="straightConnector1">
              <a:avLst/>
            </a:prstGeom>
            <a:noFill/>
            <a:ln>
              <a:headEnd type="none"/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106" name="Straight Arrow Connector 97"/>
            <p:cNvCxnSpPr/>
            <p:nvPr/>
          </p:nvCxnSpPr>
          <p:spPr>
            <a:xfrm flipH="1">
              <a:off x="1973560" y="2695965"/>
              <a:ext cx="204983" cy="0"/>
            </a:xfrm>
            <a:prstGeom prst="straightConnector1">
              <a:avLst/>
            </a:prstGeom>
            <a:noFill/>
            <a:ln>
              <a:headEnd type="none"/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107" name="Straight Arrow Connector 98"/>
            <p:cNvCxnSpPr/>
            <p:nvPr/>
          </p:nvCxnSpPr>
          <p:spPr>
            <a:xfrm>
              <a:off x="1900561" y="3187437"/>
              <a:ext cx="188859" cy="0"/>
            </a:xfrm>
            <a:prstGeom prst="straightConnector1">
              <a:avLst/>
            </a:prstGeom>
            <a:noFill/>
            <a:ln>
              <a:headEnd type="none"/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sp>
          <p:nvSpPr>
            <p:cNvPr id="108" name="Round Same Side Corner Rectangle 99"/>
            <p:cNvSpPr/>
            <p:nvPr/>
          </p:nvSpPr>
          <p:spPr>
            <a:xfrm>
              <a:off x="2290455" y="2695965"/>
              <a:ext cx="2059213" cy="491472"/>
            </a:xfrm>
            <a:prstGeom prst="round2SameRect">
              <a:avLst>
                <a:gd name="adj1" fmla="val 0"/>
                <a:gd name="adj2" fmla="val 0"/>
              </a:avLst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9" name="Straight Arrow Connector 100"/>
            <p:cNvCxnSpPr/>
            <p:nvPr/>
          </p:nvCxnSpPr>
          <p:spPr>
            <a:xfrm flipH="1">
              <a:off x="3887637" y="2695965"/>
              <a:ext cx="204983" cy="0"/>
            </a:xfrm>
            <a:prstGeom prst="straightConnector1">
              <a:avLst/>
            </a:prstGeom>
            <a:noFill/>
            <a:ln>
              <a:headEnd type="none"/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110" name="Straight Arrow Connector 101"/>
            <p:cNvCxnSpPr/>
            <p:nvPr/>
          </p:nvCxnSpPr>
          <p:spPr>
            <a:xfrm>
              <a:off x="3991070" y="3185832"/>
              <a:ext cx="203099" cy="0"/>
            </a:xfrm>
            <a:prstGeom prst="straightConnector1">
              <a:avLst/>
            </a:prstGeom>
            <a:noFill/>
            <a:ln>
              <a:headEnd type="none"/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grpSp>
          <p:nvGrpSpPr>
            <p:cNvPr id="111" name="Group 19"/>
            <p:cNvGrpSpPr/>
            <p:nvPr/>
          </p:nvGrpSpPr>
          <p:grpSpPr>
            <a:xfrm flipH="1">
              <a:off x="4352099" y="2234592"/>
              <a:ext cx="1730443" cy="1414366"/>
              <a:chOff x="2676210" y="1467905"/>
              <a:chExt cx="1730443" cy="1414366"/>
            </a:xfrm>
          </p:grpSpPr>
          <p:grpSp>
            <p:nvGrpSpPr>
              <p:cNvPr id="114" name="Group 102"/>
              <p:cNvGrpSpPr/>
              <p:nvPr/>
            </p:nvGrpSpPr>
            <p:grpSpPr>
              <a:xfrm>
                <a:off x="2676211" y="1467905"/>
                <a:ext cx="1218936" cy="461521"/>
                <a:chOff x="560013" y="2234444"/>
                <a:chExt cx="1218936" cy="461521"/>
              </a:xfrm>
            </p:grpSpPr>
            <p:sp>
              <p:nvSpPr>
                <p:cNvPr id="121" name="Round Same Side Corner Rectangle 103"/>
                <p:cNvSpPr/>
                <p:nvPr/>
              </p:nvSpPr>
              <p:spPr>
                <a:xfrm>
                  <a:off x="560013" y="2234592"/>
                  <a:ext cx="1218936" cy="461373"/>
                </a:xfrm>
                <a:prstGeom prst="round2SameRect">
                  <a:avLst>
                    <a:gd name="adj1" fmla="val 21433"/>
                    <a:gd name="adj2" fmla="val 0"/>
                  </a:avLst>
                </a:prstGeom>
                <a:noFill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22" name="Straight Arrow Connector 104"/>
                <p:cNvCxnSpPr/>
                <p:nvPr/>
              </p:nvCxnSpPr>
              <p:spPr>
                <a:xfrm>
                  <a:off x="899198" y="2695965"/>
                  <a:ext cx="558251" cy="0"/>
                </a:xfrm>
                <a:prstGeom prst="straightConnector1">
                  <a:avLst/>
                </a:prstGeom>
                <a:noFill/>
                <a:ln>
                  <a:headEnd type="none"/>
                  <a:tailEnd type="triangle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23" name="Straight Arrow Connector 105"/>
                <p:cNvCxnSpPr/>
                <p:nvPr/>
              </p:nvCxnSpPr>
              <p:spPr>
                <a:xfrm>
                  <a:off x="881513" y="2234444"/>
                  <a:ext cx="337968" cy="296"/>
                </a:xfrm>
                <a:prstGeom prst="straightConnector1">
                  <a:avLst/>
                </a:prstGeom>
                <a:noFill/>
                <a:ln>
                  <a:headEnd type="none"/>
                  <a:tailEnd type="triangle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</p:grpSp>
          <p:grpSp>
            <p:nvGrpSpPr>
              <p:cNvPr id="115" name="Group 106"/>
              <p:cNvGrpSpPr/>
              <p:nvPr/>
            </p:nvGrpSpPr>
            <p:grpSpPr>
              <a:xfrm rot="10800000">
                <a:off x="2676211" y="2420898"/>
                <a:ext cx="1218936" cy="461373"/>
                <a:chOff x="560013" y="2234592"/>
                <a:chExt cx="1218936" cy="461373"/>
              </a:xfrm>
            </p:grpSpPr>
            <p:sp>
              <p:nvSpPr>
                <p:cNvPr id="118" name="Round Same Side Corner Rectangle 107"/>
                <p:cNvSpPr/>
                <p:nvPr/>
              </p:nvSpPr>
              <p:spPr>
                <a:xfrm>
                  <a:off x="560013" y="2234592"/>
                  <a:ext cx="1218936" cy="461373"/>
                </a:xfrm>
                <a:prstGeom prst="round2SameRect">
                  <a:avLst>
                    <a:gd name="adj1" fmla="val 21433"/>
                    <a:gd name="adj2" fmla="val 0"/>
                  </a:avLst>
                </a:prstGeom>
                <a:noFill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19" name="Straight Arrow Connector 108"/>
                <p:cNvCxnSpPr/>
                <p:nvPr/>
              </p:nvCxnSpPr>
              <p:spPr>
                <a:xfrm>
                  <a:off x="899198" y="2695965"/>
                  <a:ext cx="558251" cy="0"/>
                </a:xfrm>
                <a:prstGeom prst="straightConnector1">
                  <a:avLst/>
                </a:prstGeom>
                <a:noFill/>
                <a:ln>
                  <a:headEnd type="none"/>
                  <a:tailEnd type="triangle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20" name="Straight Arrow Connector 109"/>
                <p:cNvCxnSpPr/>
                <p:nvPr/>
              </p:nvCxnSpPr>
              <p:spPr>
                <a:xfrm rot="10800000" flipH="1">
                  <a:off x="953876" y="2236822"/>
                  <a:ext cx="292066" cy="0"/>
                </a:xfrm>
                <a:prstGeom prst="straightConnector1">
                  <a:avLst/>
                </a:prstGeom>
                <a:noFill/>
                <a:ln>
                  <a:headEnd type="none"/>
                  <a:tailEnd type="triangle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</p:grpSp>
          <p:sp>
            <p:nvSpPr>
              <p:cNvPr id="116" name="Round Same Side Corner Rectangle 110"/>
              <p:cNvSpPr/>
              <p:nvPr/>
            </p:nvSpPr>
            <p:spPr>
              <a:xfrm>
                <a:off x="2676210" y="1929426"/>
                <a:ext cx="1730443" cy="491472"/>
              </a:xfrm>
              <a:prstGeom prst="round2SameRect">
                <a:avLst>
                  <a:gd name="adj1" fmla="val 0"/>
                  <a:gd name="adj2" fmla="val 0"/>
                </a:avLst>
              </a:prstGeom>
              <a:noFill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7" name="Straight Arrow Connector 111"/>
              <p:cNvCxnSpPr/>
              <p:nvPr/>
            </p:nvCxnSpPr>
            <p:spPr>
              <a:xfrm>
                <a:off x="4089758" y="1929426"/>
                <a:ext cx="204983" cy="0"/>
              </a:xfrm>
              <a:prstGeom prst="straightConnector1">
                <a:avLst/>
              </a:prstGeom>
              <a:noFill/>
              <a:ln>
                <a:headEnd type="none"/>
                <a:tailEnd type="triangle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</p:grpSp>
        <p:cxnSp>
          <p:nvCxnSpPr>
            <p:cNvPr id="112" name="Straight Arrow Connector 112"/>
            <p:cNvCxnSpPr/>
            <p:nvPr/>
          </p:nvCxnSpPr>
          <p:spPr>
            <a:xfrm flipV="1">
              <a:off x="2290455" y="2820817"/>
              <a:ext cx="0" cy="215674"/>
            </a:xfrm>
            <a:prstGeom prst="straightConnector1">
              <a:avLst/>
            </a:prstGeom>
            <a:noFill/>
            <a:ln>
              <a:headEnd type="none"/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113" name="Straight Arrow Connector 115"/>
            <p:cNvCxnSpPr/>
            <p:nvPr/>
          </p:nvCxnSpPr>
          <p:spPr>
            <a:xfrm>
              <a:off x="4349668" y="2845355"/>
              <a:ext cx="0" cy="144885"/>
            </a:xfrm>
            <a:prstGeom prst="straightConnector1">
              <a:avLst/>
            </a:prstGeom>
            <a:noFill/>
            <a:ln>
              <a:headEnd type="none"/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</p:grpSp>
      <p:pic>
        <p:nvPicPr>
          <p:cNvPr id="130" name="Picture 49" descr="Capture d’écran 2017-03-03 à 9.50.10 A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10" t="7818" r="82118" b="75736"/>
          <a:stretch/>
        </p:blipFill>
        <p:spPr>
          <a:xfrm>
            <a:off x="8658266" y="1585283"/>
            <a:ext cx="826361" cy="805615"/>
          </a:xfrm>
          <a:prstGeom prst="rect">
            <a:avLst/>
          </a:prstGeom>
        </p:spPr>
      </p:pic>
      <p:pic>
        <p:nvPicPr>
          <p:cNvPr id="131" name="Picture 53" descr="Capture d’écran 2017-03-03 à 9.50.10 A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10" t="7818" r="82118" b="75736"/>
          <a:stretch/>
        </p:blipFill>
        <p:spPr>
          <a:xfrm>
            <a:off x="8686839" y="5005475"/>
            <a:ext cx="826361" cy="805615"/>
          </a:xfrm>
          <a:prstGeom prst="rect">
            <a:avLst/>
          </a:prstGeom>
        </p:spPr>
      </p:pic>
      <p:pic>
        <p:nvPicPr>
          <p:cNvPr id="132" name="Picture 56" descr="Capture d’écran 2017-03-03 à 9.50.10 A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10" t="7818" r="82118" b="75736"/>
          <a:stretch/>
        </p:blipFill>
        <p:spPr>
          <a:xfrm>
            <a:off x="2232873" y="5005799"/>
            <a:ext cx="826361" cy="805615"/>
          </a:xfrm>
          <a:prstGeom prst="rect">
            <a:avLst/>
          </a:prstGeom>
        </p:spPr>
      </p:pic>
      <p:grpSp>
        <p:nvGrpSpPr>
          <p:cNvPr id="133" name="Group 144"/>
          <p:cNvGrpSpPr/>
          <p:nvPr/>
        </p:nvGrpSpPr>
        <p:grpSpPr>
          <a:xfrm>
            <a:off x="1559496" y="1678647"/>
            <a:ext cx="8667572" cy="4044476"/>
            <a:chOff x="1028828" y="1472756"/>
            <a:chExt cx="7157249" cy="3109558"/>
          </a:xfrm>
        </p:grpSpPr>
        <p:sp>
          <p:nvSpPr>
            <p:cNvPr id="134" name="Rectangle 133"/>
            <p:cNvSpPr/>
            <p:nvPr/>
          </p:nvSpPr>
          <p:spPr>
            <a:xfrm>
              <a:off x="6331403" y="1472756"/>
              <a:ext cx="544709" cy="483354"/>
            </a:xfrm>
            <a:prstGeom prst="rect">
              <a:avLst/>
            </a:prstGeom>
            <a:solidFill>
              <a:srgbClr val="7ACB3D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chemeClr val="tx1"/>
                  </a:solidFill>
                  <a:latin typeface="Avenir Book"/>
                  <a:cs typeface="Avenir Book"/>
                </a:rPr>
                <a:t>WS8</a:t>
              </a:r>
              <a:endParaRPr lang="en-US" sz="1400" dirty="0">
                <a:solidFill>
                  <a:schemeClr val="tx1"/>
                </a:solidFill>
                <a:latin typeface="Avenir Book"/>
                <a:cs typeface="Avenir Book"/>
              </a:endParaRPr>
            </a:p>
          </p:txBody>
        </p:sp>
        <p:sp>
          <p:nvSpPr>
            <p:cNvPr id="135" name="Rectangle 134"/>
            <p:cNvSpPr/>
            <p:nvPr/>
          </p:nvSpPr>
          <p:spPr>
            <a:xfrm>
              <a:off x="7612332" y="1472756"/>
              <a:ext cx="544709" cy="483354"/>
            </a:xfrm>
            <a:prstGeom prst="rect">
              <a:avLst/>
            </a:prstGeom>
            <a:solidFill>
              <a:srgbClr val="7ACB3D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chemeClr val="tx1"/>
                  </a:solidFill>
                  <a:latin typeface="Avenir Book"/>
                  <a:cs typeface="Avenir Book"/>
                </a:rPr>
                <a:t>WS7</a:t>
              </a:r>
              <a:endParaRPr lang="en-US" sz="1400" dirty="0">
                <a:solidFill>
                  <a:schemeClr val="tx1"/>
                </a:solidFill>
                <a:latin typeface="Avenir Book"/>
                <a:cs typeface="Avenir Book"/>
              </a:endParaRPr>
            </a:p>
          </p:txBody>
        </p:sp>
        <p:sp>
          <p:nvSpPr>
            <p:cNvPr id="136" name="Rectangle 135"/>
            <p:cNvSpPr/>
            <p:nvPr/>
          </p:nvSpPr>
          <p:spPr>
            <a:xfrm>
              <a:off x="6360438" y="4098960"/>
              <a:ext cx="544709" cy="483354"/>
            </a:xfrm>
            <a:prstGeom prst="rect">
              <a:avLst/>
            </a:prstGeom>
            <a:solidFill>
              <a:srgbClr val="7ACB3D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chemeClr val="tx1"/>
                  </a:solidFill>
                  <a:latin typeface="Avenir Book"/>
                  <a:cs typeface="Avenir Book"/>
                </a:rPr>
                <a:t>WS5</a:t>
              </a:r>
              <a:endParaRPr lang="en-US" sz="1400" dirty="0">
                <a:solidFill>
                  <a:schemeClr val="tx1"/>
                </a:solidFill>
                <a:latin typeface="Avenir Book"/>
                <a:cs typeface="Avenir Book"/>
              </a:endParaRPr>
            </a:p>
          </p:txBody>
        </p:sp>
        <p:sp>
          <p:nvSpPr>
            <p:cNvPr id="137" name="Rectangle 136"/>
            <p:cNvSpPr/>
            <p:nvPr/>
          </p:nvSpPr>
          <p:spPr>
            <a:xfrm>
              <a:off x="7641368" y="4098960"/>
              <a:ext cx="544709" cy="483354"/>
            </a:xfrm>
            <a:prstGeom prst="rect">
              <a:avLst/>
            </a:prstGeom>
            <a:solidFill>
              <a:srgbClr val="7ACB3D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chemeClr val="tx1"/>
                  </a:solidFill>
                  <a:latin typeface="Avenir Book"/>
                  <a:cs typeface="Avenir Book"/>
                </a:rPr>
                <a:t>WS6</a:t>
              </a:r>
              <a:endParaRPr lang="en-US" sz="1400" dirty="0">
                <a:solidFill>
                  <a:schemeClr val="tx1"/>
                </a:solidFill>
                <a:latin typeface="Avenir Book"/>
                <a:cs typeface="Avenir Book"/>
              </a:endParaRPr>
            </a:p>
          </p:txBody>
        </p:sp>
        <p:sp>
          <p:nvSpPr>
            <p:cNvPr id="138" name="Rectangle 137"/>
            <p:cNvSpPr/>
            <p:nvPr/>
          </p:nvSpPr>
          <p:spPr>
            <a:xfrm>
              <a:off x="1028828" y="4098960"/>
              <a:ext cx="544709" cy="483354"/>
            </a:xfrm>
            <a:prstGeom prst="rect">
              <a:avLst/>
            </a:prstGeom>
            <a:solidFill>
              <a:srgbClr val="7ACB3D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chemeClr val="tx1"/>
                  </a:solidFill>
                  <a:latin typeface="Avenir Book"/>
                  <a:cs typeface="Avenir Book"/>
                </a:rPr>
                <a:t>WS3</a:t>
              </a:r>
              <a:endParaRPr lang="en-US" sz="1400" dirty="0">
                <a:solidFill>
                  <a:schemeClr val="tx1"/>
                </a:solidFill>
                <a:latin typeface="Avenir Book"/>
                <a:cs typeface="Avenir Book"/>
              </a:endParaRPr>
            </a:p>
          </p:txBody>
        </p:sp>
        <p:sp>
          <p:nvSpPr>
            <p:cNvPr id="139" name="Rectangle 138"/>
            <p:cNvSpPr/>
            <p:nvPr/>
          </p:nvSpPr>
          <p:spPr>
            <a:xfrm>
              <a:off x="2309757" y="4098960"/>
              <a:ext cx="544709" cy="483354"/>
            </a:xfrm>
            <a:prstGeom prst="rect">
              <a:avLst/>
            </a:prstGeom>
            <a:solidFill>
              <a:srgbClr val="7ACB3D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chemeClr val="tx1"/>
                  </a:solidFill>
                  <a:latin typeface="Avenir Book"/>
                  <a:cs typeface="Avenir Book"/>
                </a:rPr>
                <a:t>WS4</a:t>
              </a:r>
              <a:endParaRPr lang="en-US" sz="1400" dirty="0">
                <a:solidFill>
                  <a:schemeClr val="tx1"/>
                </a:solidFill>
                <a:latin typeface="Avenir Book"/>
                <a:cs typeface="Avenir Book"/>
              </a:endParaRPr>
            </a:p>
          </p:txBody>
        </p:sp>
        <p:sp>
          <p:nvSpPr>
            <p:cNvPr id="140" name="Rectangle 139"/>
            <p:cNvSpPr/>
            <p:nvPr/>
          </p:nvSpPr>
          <p:spPr>
            <a:xfrm>
              <a:off x="1028828" y="1472756"/>
              <a:ext cx="544709" cy="483354"/>
            </a:xfrm>
            <a:prstGeom prst="rect">
              <a:avLst/>
            </a:prstGeom>
            <a:solidFill>
              <a:srgbClr val="7ACB3D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chemeClr val="tx1"/>
                  </a:solidFill>
                  <a:latin typeface="Avenir Book"/>
                  <a:cs typeface="Avenir Book"/>
                </a:rPr>
                <a:t>WS2</a:t>
              </a:r>
              <a:endParaRPr lang="en-US" sz="1400" dirty="0">
                <a:solidFill>
                  <a:schemeClr val="tx1"/>
                </a:solidFill>
                <a:latin typeface="Avenir Book"/>
                <a:cs typeface="Avenir Book"/>
              </a:endParaRPr>
            </a:p>
          </p:txBody>
        </p:sp>
        <p:sp>
          <p:nvSpPr>
            <p:cNvPr id="141" name="Rectangle 140"/>
            <p:cNvSpPr/>
            <p:nvPr/>
          </p:nvSpPr>
          <p:spPr>
            <a:xfrm>
              <a:off x="2309757" y="1472756"/>
              <a:ext cx="544709" cy="483354"/>
            </a:xfrm>
            <a:prstGeom prst="rect">
              <a:avLst/>
            </a:prstGeom>
            <a:solidFill>
              <a:srgbClr val="7ACB3D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chemeClr val="tx1"/>
                  </a:solidFill>
                  <a:latin typeface="Avenir Book"/>
                  <a:cs typeface="Avenir Book"/>
                </a:rPr>
                <a:t>WS1</a:t>
              </a:r>
              <a:endParaRPr lang="en-US" sz="1400" dirty="0">
                <a:solidFill>
                  <a:schemeClr val="tx1"/>
                </a:solidFill>
                <a:latin typeface="Avenir Book"/>
                <a:cs typeface="Avenir Book"/>
              </a:endParaRPr>
            </a:p>
          </p:txBody>
        </p:sp>
      </p:grpSp>
      <p:pic>
        <p:nvPicPr>
          <p:cNvPr id="142" name="Picture 59" descr="Capture d’écran 2017-03-03 à 9.50.10 A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10" t="7818" r="82118" b="75736"/>
          <a:stretch/>
        </p:blipFill>
        <p:spPr>
          <a:xfrm>
            <a:off x="2234393" y="1590178"/>
            <a:ext cx="826361" cy="805615"/>
          </a:xfrm>
          <a:prstGeom prst="rect">
            <a:avLst/>
          </a:prstGeom>
        </p:spPr>
      </p:pic>
      <p:grpSp>
        <p:nvGrpSpPr>
          <p:cNvPr id="143" name="Group 143"/>
          <p:cNvGrpSpPr/>
          <p:nvPr/>
        </p:nvGrpSpPr>
        <p:grpSpPr>
          <a:xfrm>
            <a:off x="4727929" y="3122021"/>
            <a:ext cx="1893060" cy="1153874"/>
            <a:chOff x="3656581" y="2534079"/>
            <a:chExt cx="1563195" cy="887145"/>
          </a:xfrm>
        </p:grpSpPr>
        <p:sp>
          <p:nvSpPr>
            <p:cNvPr id="144" name="Rounded Rectangle 60"/>
            <p:cNvSpPr/>
            <p:nvPr/>
          </p:nvSpPr>
          <p:spPr>
            <a:xfrm>
              <a:off x="4773703" y="2534079"/>
              <a:ext cx="446073" cy="288491"/>
            </a:xfrm>
            <a:prstGeom prst="roundRect">
              <a:avLst/>
            </a:prstGeom>
            <a:solidFill>
              <a:srgbClr val="1432F8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Rounded Rectangle 61"/>
            <p:cNvSpPr/>
            <p:nvPr/>
          </p:nvSpPr>
          <p:spPr>
            <a:xfrm>
              <a:off x="4209090" y="2534079"/>
              <a:ext cx="446073" cy="288491"/>
            </a:xfrm>
            <a:prstGeom prst="roundRect">
              <a:avLst/>
            </a:prstGeom>
            <a:solidFill>
              <a:srgbClr val="1432F8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Rounded Rectangle 62"/>
            <p:cNvSpPr/>
            <p:nvPr/>
          </p:nvSpPr>
          <p:spPr>
            <a:xfrm>
              <a:off x="3656581" y="2534079"/>
              <a:ext cx="446073" cy="288491"/>
            </a:xfrm>
            <a:prstGeom prst="roundRect">
              <a:avLst/>
            </a:prstGeom>
            <a:solidFill>
              <a:srgbClr val="1432F8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Rounded Rectangle 72"/>
            <p:cNvSpPr/>
            <p:nvPr/>
          </p:nvSpPr>
          <p:spPr>
            <a:xfrm>
              <a:off x="4773703" y="3132733"/>
              <a:ext cx="446073" cy="288491"/>
            </a:xfrm>
            <a:prstGeom prst="roundRect">
              <a:avLst/>
            </a:prstGeom>
            <a:solidFill>
              <a:srgbClr val="1432F8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Rounded Rectangle 73"/>
            <p:cNvSpPr/>
            <p:nvPr/>
          </p:nvSpPr>
          <p:spPr>
            <a:xfrm>
              <a:off x="4209090" y="3132733"/>
              <a:ext cx="446073" cy="288491"/>
            </a:xfrm>
            <a:prstGeom prst="roundRect">
              <a:avLst/>
            </a:prstGeom>
            <a:solidFill>
              <a:srgbClr val="1432F8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Rounded Rectangle 74"/>
            <p:cNvSpPr/>
            <p:nvPr/>
          </p:nvSpPr>
          <p:spPr>
            <a:xfrm>
              <a:off x="3656581" y="3132733"/>
              <a:ext cx="446073" cy="288491"/>
            </a:xfrm>
            <a:prstGeom prst="roundRect">
              <a:avLst/>
            </a:prstGeom>
            <a:solidFill>
              <a:srgbClr val="1432F8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0" name="Group 18"/>
          <p:cNvGrpSpPr/>
          <p:nvPr/>
        </p:nvGrpSpPr>
        <p:grpSpPr>
          <a:xfrm>
            <a:off x="1574273" y="3153094"/>
            <a:ext cx="8557477" cy="1122801"/>
            <a:chOff x="451548" y="2586778"/>
            <a:chExt cx="5748141" cy="702218"/>
          </a:xfrm>
        </p:grpSpPr>
        <p:sp>
          <p:nvSpPr>
            <p:cNvPr id="151" name="Oval 66"/>
            <p:cNvSpPr/>
            <p:nvPr/>
          </p:nvSpPr>
          <p:spPr>
            <a:xfrm>
              <a:off x="4769301" y="2586778"/>
              <a:ext cx="215240" cy="21524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67"/>
            <p:cNvSpPr/>
            <p:nvPr/>
          </p:nvSpPr>
          <p:spPr>
            <a:xfrm>
              <a:off x="5982451" y="2586778"/>
              <a:ext cx="215240" cy="21524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75"/>
            <p:cNvSpPr/>
            <p:nvPr/>
          </p:nvSpPr>
          <p:spPr>
            <a:xfrm>
              <a:off x="4773621" y="3073756"/>
              <a:ext cx="215240" cy="21524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76"/>
            <p:cNvSpPr/>
            <p:nvPr/>
          </p:nvSpPr>
          <p:spPr>
            <a:xfrm>
              <a:off x="5984449" y="3073756"/>
              <a:ext cx="215240" cy="21524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69"/>
            <p:cNvSpPr/>
            <p:nvPr/>
          </p:nvSpPr>
          <p:spPr>
            <a:xfrm>
              <a:off x="2181968" y="2586778"/>
              <a:ext cx="215240" cy="21524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70"/>
            <p:cNvSpPr/>
            <p:nvPr/>
          </p:nvSpPr>
          <p:spPr>
            <a:xfrm>
              <a:off x="1666140" y="2586778"/>
              <a:ext cx="215240" cy="21524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71"/>
            <p:cNvSpPr/>
            <p:nvPr/>
          </p:nvSpPr>
          <p:spPr>
            <a:xfrm>
              <a:off x="451548" y="2586778"/>
              <a:ext cx="215240" cy="21524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77"/>
            <p:cNvSpPr/>
            <p:nvPr/>
          </p:nvSpPr>
          <p:spPr>
            <a:xfrm>
              <a:off x="4249368" y="3073756"/>
              <a:ext cx="215240" cy="21524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78"/>
            <p:cNvSpPr/>
            <p:nvPr/>
          </p:nvSpPr>
          <p:spPr>
            <a:xfrm>
              <a:off x="2181968" y="3073756"/>
              <a:ext cx="215240" cy="21524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79"/>
            <p:cNvSpPr/>
            <p:nvPr/>
          </p:nvSpPr>
          <p:spPr>
            <a:xfrm>
              <a:off x="1672936" y="3073756"/>
              <a:ext cx="215240" cy="21524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80"/>
            <p:cNvSpPr/>
            <p:nvPr/>
          </p:nvSpPr>
          <p:spPr>
            <a:xfrm>
              <a:off x="453843" y="3073756"/>
              <a:ext cx="215240" cy="21524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Oval 68"/>
            <p:cNvSpPr/>
            <p:nvPr/>
          </p:nvSpPr>
          <p:spPr>
            <a:xfrm>
              <a:off x="4249368" y="2586778"/>
              <a:ext cx="215240" cy="21524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3" name="Group 22"/>
          <p:cNvGrpSpPr/>
          <p:nvPr/>
        </p:nvGrpSpPr>
        <p:grpSpPr>
          <a:xfrm>
            <a:off x="1871147" y="2480629"/>
            <a:ext cx="7963731" cy="2418375"/>
            <a:chOff x="650607" y="2183187"/>
            <a:chExt cx="5349316" cy="1512492"/>
          </a:xfrm>
        </p:grpSpPr>
        <p:sp>
          <p:nvSpPr>
            <p:cNvPr id="164" name="Rounded Rectangle 81"/>
            <p:cNvSpPr/>
            <p:nvPr/>
          </p:nvSpPr>
          <p:spPr>
            <a:xfrm>
              <a:off x="4975492" y="2191817"/>
              <a:ext cx="385245" cy="94183"/>
            </a:xfrm>
            <a:prstGeom prst="roundRect">
              <a:avLst/>
            </a:prstGeom>
            <a:solidFill>
              <a:srgbClr val="94B2F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Rounded Rectangle 82"/>
            <p:cNvSpPr/>
            <p:nvPr/>
          </p:nvSpPr>
          <p:spPr>
            <a:xfrm>
              <a:off x="5605629" y="2191817"/>
              <a:ext cx="385245" cy="94183"/>
            </a:xfrm>
            <a:prstGeom prst="roundRect">
              <a:avLst/>
            </a:prstGeom>
            <a:solidFill>
              <a:srgbClr val="94B2F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Rounded Rectangle 83"/>
            <p:cNvSpPr/>
            <p:nvPr/>
          </p:nvSpPr>
          <p:spPr>
            <a:xfrm>
              <a:off x="4984541" y="3601496"/>
              <a:ext cx="385245" cy="94183"/>
            </a:xfrm>
            <a:prstGeom prst="roundRect">
              <a:avLst/>
            </a:prstGeom>
            <a:solidFill>
              <a:srgbClr val="94B2F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Rounded Rectangle 84"/>
            <p:cNvSpPr/>
            <p:nvPr/>
          </p:nvSpPr>
          <p:spPr>
            <a:xfrm>
              <a:off x="5614678" y="3601496"/>
              <a:ext cx="385245" cy="94183"/>
            </a:xfrm>
            <a:prstGeom prst="roundRect">
              <a:avLst/>
            </a:prstGeom>
            <a:solidFill>
              <a:srgbClr val="94B2F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Rounded Rectangle 85"/>
            <p:cNvSpPr/>
            <p:nvPr/>
          </p:nvSpPr>
          <p:spPr>
            <a:xfrm>
              <a:off x="650607" y="2183187"/>
              <a:ext cx="385245" cy="94183"/>
            </a:xfrm>
            <a:prstGeom prst="roundRect">
              <a:avLst/>
            </a:prstGeom>
            <a:solidFill>
              <a:srgbClr val="94B2F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Rounded Rectangle 86"/>
            <p:cNvSpPr/>
            <p:nvPr/>
          </p:nvSpPr>
          <p:spPr>
            <a:xfrm>
              <a:off x="1280744" y="2183187"/>
              <a:ext cx="385245" cy="94183"/>
            </a:xfrm>
            <a:prstGeom prst="roundRect">
              <a:avLst/>
            </a:prstGeom>
            <a:solidFill>
              <a:srgbClr val="94B2F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Rounded Rectangle 87"/>
            <p:cNvSpPr/>
            <p:nvPr/>
          </p:nvSpPr>
          <p:spPr>
            <a:xfrm>
              <a:off x="659656" y="3599617"/>
              <a:ext cx="385245" cy="94183"/>
            </a:xfrm>
            <a:prstGeom prst="roundRect">
              <a:avLst/>
            </a:prstGeom>
            <a:solidFill>
              <a:srgbClr val="94B2F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Rounded Rectangle 88"/>
            <p:cNvSpPr/>
            <p:nvPr/>
          </p:nvSpPr>
          <p:spPr>
            <a:xfrm>
              <a:off x="1289793" y="3599617"/>
              <a:ext cx="385245" cy="94183"/>
            </a:xfrm>
            <a:prstGeom prst="roundRect">
              <a:avLst/>
            </a:prstGeom>
            <a:solidFill>
              <a:srgbClr val="94B2F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2" name="Group 142"/>
          <p:cNvGrpSpPr/>
          <p:nvPr/>
        </p:nvGrpSpPr>
        <p:grpSpPr>
          <a:xfrm>
            <a:off x="1667430" y="2837273"/>
            <a:ext cx="8371164" cy="1717222"/>
            <a:chOff x="1143602" y="2290028"/>
            <a:chExt cx="6912490" cy="1320270"/>
          </a:xfrm>
        </p:grpSpPr>
        <p:sp>
          <p:nvSpPr>
            <p:cNvPr id="173" name="Oval 119"/>
            <p:cNvSpPr/>
            <p:nvPr/>
          </p:nvSpPr>
          <p:spPr>
            <a:xfrm>
              <a:off x="1143602" y="2290028"/>
              <a:ext cx="123504" cy="123504"/>
            </a:xfrm>
            <a:prstGeom prst="ellipse">
              <a:avLst/>
            </a:prstGeom>
            <a:gradFill flip="none" rotWithShape="1">
              <a:gsLst>
                <a:gs pos="0">
                  <a:srgbClr val="FFFF00"/>
                </a:gs>
                <a:gs pos="100000">
                  <a:srgbClr val="FFFFFF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Oval 120"/>
            <p:cNvSpPr/>
            <p:nvPr/>
          </p:nvSpPr>
          <p:spPr>
            <a:xfrm>
              <a:off x="2640615" y="2290028"/>
              <a:ext cx="123504" cy="123504"/>
            </a:xfrm>
            <a:prstGeom prst="ellipse">
              <a:avLst/>
            </a:prstGeom>
            <a:gradFill flip="none" rotWithShape="1">
              <a:gsLst>
                <a:gs pos="0">
                  <a:srgbClr val="FFFF00"/>
                </a:gs>
                <a:gs pos="100000">
                  <a:srgbClr val="FFFFFF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21"/>
            <p:cNvSpPr/>
            <p:nvPr/>
          </p:nvSpPr>
          <p:spPr>
            <a:xfrm>
              <a:off x="1145057" y="3486794"/>
              <a:ext cx="123504" cy="123504"/>
            </a:xfrm>
            <a:prstGeom prst="ellipse">
              <a:avLst/>
            </a:prstGeom>
            <a:gradFill flip="none" rotWithShape="1">
              <a:gsLst>
                <a:gs pos="0">
                  <a:srgbClr val="FFFF00"/>
                </a:gs>
                <a:gs pos="100000">
                  <a:srgbClr val="FFFFFF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22"/>
            <p:cNvSpPr/>
            <p:nvPr/>
          </p:nvSpPr>
          <p:spPr>
            <a:xfrm>
              <a:off x="2642070" y="3486794"/>
              <a:ext cx="123504" cy="123504"/>
            </a:xfrm>
            <a:prstGeom prst="ellipse">
              <a:avLst/>
            </a:prstGeom>
            <a:gradFill flip="none" rotWithShape="1">
              <a:gsLst>
                <a:gs pos="0">
                  <a:srgbClr val="FFFF00"/>
                </a:gs>
                <a:gs pos="100000">
                  <a:srgbClr val="FFFFFF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23"/>
            <p:cNvSpPr/>
            <p:nvPr/>
          </p:nvSpPr>
          <p:spPr>
            <a:xfrm>
              <a:off x="6435575" y="3486794"/>
              <a:ext cx="123504" cy="123504"/>
            </a:xfrm>
            <a:prstGeom prst="ellipse">
              <a:avLst/>
            </a:prstGeom>
            <a:gradFill flip="none" rotWithShape="1">
              <a:gsLst>
                <a:gs pos="0">
                  <a:srgbClr val="FFFF00"/>
                </a:gs>
                <a:gs pos="100000">
                  <a:srgbClr val="FFFFFF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24"/>
            <p:cNvSpPr/>
            <p:nvPr/>
          </p:nvSpPr>
          <p:spPr>
            <a:xfrm>
              <a:off x="7932588" y="3486794"/>
              <a:ext cx="123504" cy="123504"/>
            </a:xfrm>
            <a:prstGeom prst="ellipse">
              <a:avLst/>
            </a:prstGeom>
            <a:gradFill flip="none" rotWithShape="1">
              <a:gsLst>
                <a:gs pos="0">
                  <a:srgbClr val="FFFF00"/>
                </a:gs>
                <a:gs pos="100000">
                  <a:srgbClr val="FFFFFF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25"/>
            <p:cNvSpPr/>
            <p:nvPr/>
          </p:nvSpPr>
          <p:spPr>
            <a:xfrm>
              <a:off x="6435575" y="2290028"/>
              <a:ext cx="123504" cy="123504"/>
            </a:xfrm>
            <a:prstGeom prst="ellipse">
              <a:avLst/>
            </a:prstGeom>
            <a:gradFill flip="none" rotWithShape="1">
              <a:gsLst>
                <a:gs pos="0">
                  <a:srgbClr val="FFFF00"/>
                </a:gs>
                <a:gs pos="100000">
                  <a:srgbClr val="FFFFFF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26"/>
            <p:cNvSpPr/>
            <p:nvPr/>
          </p:nvSpPr>
          <p:spPr>
            <a:xfrm>
              <a:off x="7932588" y="2290028"/>
              <a:ext cx="123504" cy="123504"/>
            </a:xfrm>
            <a:prstGeom prst="ellipse">
              <a:avLst/>
            </a:prstGeom>
            <a:gradFill flip="none" rotWithShape="1">
              <a:gsLst>
                <a:gs pos="0">
                  <a:srgbClr val="FFFF00"/>
                </a:gs>
                <a:gs pos="100000">
                  <a:srgbClr val="FFFFFF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27"/>
            <p:cNvSpPr/>
            <p:nvPr/>
          </p:nvSpPr>
          <p:spPr>
            <a:xfrm>
              <a:off x="2935296" y="3222859"/>
              <a:ext cx="123504" cy="123504"/>
            </a:xfrm>
            <a:prstGeom prst="ellipse">
              <a:avLst/>
            </a:prstGeom>
            <a:gradFill flip="none" rotWithShape="1">
              <a:gsLst>
                <a:gs pos="0">
                  <a:srgbClr val="FFFF00"/>
                </a:gs>
                <a:gs pos="100000">
                  <a:srgbClr val="FFFFFF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28"/>
            <p:cNvSpPr/>
            <p:nvPr/>
          </p:nvSpPr>
          <p:spPr>
            <a:xfrm>
              <a:off x="2943063" y="2615554"/>
              <a:ext cx="123504" cy="123504"/>
            </a:xfrm>
            <a:prstGeom prst="ellipse">
              <a:avLst/>
            </a:prstGeom>
            <a:gradFill flip="none" rotWithShape="1">
              <a:gsLst>
                <a:gs pos="0">
                  <a:srgbClr val="FFFF00"/>
                </a:gs>
                <a:gs pos="100000">
                  <a:srgbClr val="FFFFFF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Oval 131"/>
            <p:cNvSpPr/>
            <p:nvPr/>
          </p:nvSpPr>
          <p:spPr>
            <a:xfrm>
              <a:off x="6133125" y="3226919"/>
              <a:ext cx="123504" cy="123504"/>
            </a:xfrm>
            <a:prstGeom prst="ellipse">
              <a:avLst/>
            </a:prstGeom>
            <a:gradFill flip="none" rotWithShape="1">
              <a:gsLst>
                <a:gs pos="0">
                  <a:srgbClr val="FFFF00"/>
                </a:gs>
                <a:gs pos="100000">
                  <a:srgbClr val="FFFFFF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 132"/>
            <p:cNvSpPr/>
            <p:nvPr/>
          </p:nvSpPr>
          <p:spPr>
            <a:xfrm>
              <a:off x="6140892" y="2619614"/>
              <a:ext cx="123504" cy="123504"/>
            </a:xfrm>
            <a:prstGeom prst="ellipse">
              <a:avLst/>
            </a:prstGeom>
            <a:gradFill flip="none" rotWithShape="1">
              <a:gsLst>
                <a:gs pos="0">
                  <a:srgbClr val="FFFF00"/>
                </a:gs>
                <a:gs pos="100000">
                  <a:srgbClr val="FFFFFF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33"/>
            <p:cNvSpPr/>
            <p:nvPr/>
          </p:nvSpPr>
          <p:spPr>
            <a:xfrm>
              <a:off x="2246842" y="2619614"/>
              <a:ext cx="123504" cy="123504"/>
            </a:xfrm>
            <a:prstGeom prst="ellipse">
              <a:avLst/>
            </a:prstGeom>
            <a:gradFill flip="none" rotWithShape="1">
              <a:gsLst>
                <a:gs pos="0">
                  <a:srgbClr val="FFFF00"/>
                </a:gs>
                <a:gs pos="100000">
                  <a:srgbClr val="FFFFFF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 134"/>
            <p:cNvSpPr/>
            <p:nvPr/>
          </p:nvSpPr>
          <p:spPr>
            <a:xfrm>
              <a:off x="1449959" y="2615554"/>
              <a:ext cx="123504" cy="123504"/>
            </a:xfrm>
            <a:prstGeom prst="ellipse">
              <a:avLst/>
            </a:prstGeom>
            <a:gradFill flip="none" rotWithShape="1">
              <a:gsLst>
                <a:gs pos="0">
                  <a:srgbClr val="FFFF00"/>
                </a:gs>
                <a:gs pos="100000">
                  <a:srgbClr val="FFFFFF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 135"/>
            <p:cNvSpPr/>
            <p:nvPr/>
          </p:nvSpPr>
          <p:spPr>
            <a:xfrm>
              <a:off x="2275738" y="3220704"/>
              <a:ext cx="123504" cy="123504"/>
            </a:xfrm>
            <a:prstGeom prst="ellipse">
              <a:avLst/>
            </a:prstGeom>
            <a:gradFill flip="none" rotWithShape="1">
              <a:gsLst>
                <a:gs pos="0">
                  <a:srgbClr val="FFFF00"/>
                </a:gs>
                <a:gs pos="100000">
                  <a:srgbClr val="FFFFFF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Oval 136"/>
            <p:cNvSpPr/>
            <p:nvPr/>
          </p:nvSpPr>
          <p:spPr>
            <a:xfrm>
              <a:off x="1454885" y="3216644"/>
              <a:ext cx="123504" cy="123504"/>
            </a:xfrm>
            <a:prstGeom prst="ellipse">
              <a:avLst/>
            </a:prstGeom>
            <a:gradFill flip="none" rotWithShape="1">
              <a:gsLst>
                <a:gs pos="0">
                  <a:srgbClr val="FFFF00"/>
                </a:gs>
                <a:gs pos="100000">
                  <a:srgbClr val="FFFFFF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Oval 137"/>
            <p:cNvSpPr/>
            <p:nvPr/>
          </p:nvSpPr>
          <p:spPr>
            <a:xfrm>
              <a:off x="7594959" y="2615554"/>
              <a:ext cx="123504" cy="123504"/>
            </a:xfrm>
            <a:prstGeom prst="ellipse">
              <a:avLst/>
            </a:prstGeom>
            <a:gradFill flip="none" rotWithShape="1">
              <a:gsLst>
                <a:gs pos="0">
                  <a:srgbClr val="FFFF00"/>
                </a:gs>
                <a:gs pos="100000">
                  <a:srgbClr val="FFFFFF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Oval 138"/>
            <p:cNvSpPr/>
            <p:nvPr/>
          </p:nvSpPr>
          <p:spPr>
            <a:xfrm>
              <a:off x="6739591" y="2611494"/>
              <a:ext cx="123504" cy="123504"/>
            </a:xfrm>
            <a:prstGeom prst="ellipse">
              <a:avLst/>
            </a:prstGeom>
            <a:gradFill flip="none" rotWithShape="1">
              <a:gsLst>
                <a:gs pos="0">
                  <a:srgbClr val="FFFF00"/>
                </a:gs>
                <a:gs pos="100000">
                  <a:srgbClr val="FFFFFF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Oval 139"/>
            <p:cNvSpPr/>
            <p:nvPr/>
          </p:nvSpPr>
          <p:spPr>
            <a:xfrm>
              <a:off x="7607145" y="3216644"/>
              <a:ext cx="123504" cy="123504"/>
            </a:xfrm>
            <a:prstGeom prst="ellipse">
              <a:avLst/>
            </a:prstGeom>
            <a:gradFill flip="none" rotWithShape="1">
              <a:gsLst>
                <a:gs pos="0">
                  <a:srgbClr val="FFFF00"/>
                </a:gs>
                <a:gs pos="100000">
                  <a:srgbClr val="FFFFFF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Oval 140"/>
            <p:cNvSpPr/>
            <p:nvPr/>
          </p:nvSpPr>
          <p:spPr>
            <a:xfrm>
              <a:off x="6744517" y="3220939"/>
              <a:ext cx="123504" cy="123504"/>
            </a:xfrm>
            <a:prstGeom prst="ellipse">
              <a:avLst/>
            </a:prstGeom>
            <a:gradFill flip="none" rotWithShape="1">
              <a:gsLst>
                <a:gs pos="0">
                  <a:srgbClr val="FFFF00"/>
                </a:gs>
                <a:gs pos="100000">
                  <a:srgbClr val="FFFFFF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3" name="ZoneTexte 192"/>
          <p:cNvSpPr txBox="1"/>
          <p:nvPr/>
        </p:nvSpPr>
        <p:spPr>
          <a:xfrm>
            <a:off x="4454672" y="1310315"/>
            <a:ext cx="27865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/>
              <a:t>System</a:t>
            </a:r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1489341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35" presetClass="emph" presetSubtype="0" repeatCount="3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0" dur="5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ECCD1E-CFE9-48A2-9686-B3C4CC576D6B}" type="datetime4">
              <a:rPr lang="fr-FR" smtClean="0"/>
              <a:t>8 mars 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GEA - CDISC  ENSEEIHT 2018 - Projet Long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830FB-56AB-4AC9-903B-FD5BF825B387}" type="slidenum">
              <a:rPr lang="fr-FR" smtClean="0"/>
              <a:t>16</a:t>
            </a:fld>
            <a:endParaRPr lang="fr-FR"/>
          </a:p>
        </p:txBody>
      </p:sp>
      <p:sp>
        <p:nvSpPr>
          <p:cNvPr id="7" name="Rectangle 6"/>
          <p:cNvSpPr/>
          <p:nvPr/>
        </p:nvSpPr>
        <p:spPr>
          <a:xfrm>
            <a:off x="0" y="254104"/>
            <a:ext cx="12192000" cy="72662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4000" dirty="0" smtClean="0"/>
              <a:t>	</a:t>
            </a:r>
            <a:r>
              <a:rPr lang="en-GB" sz="4000" dirty="0" smtClean="0"/>
              <a:t>Working environment</a:t>
            </a:r>
            <a:endParaRPr lang="en-GB" sz="4000" dirty="0"/>
          </a:p>
        </p:txBody>
      </p:sp>
      <p:pic>
        <p:nvPicPr>
          <p:cNvPr id="8" name="Image 7" descr="http://hmf.enseeiht.fr/travaux/CD9900/travaux/optmfn/micp/sheets/MCIP_AVBP/n7_logo.gif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18"/>
          <a:stretch/>
        </p:blipFill>
        <p:spPr bwMode="auto">
          <a:xfrm>
            <a:off x="7429386" y="620688"/>
            <a:ext cx="4427254" cy="72008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ZoneTexte 8"/>
          <p:cNvSpPr txBox="1"/>
          <p:nvPr/>
        </p:nvSpPr>
        <p:spPr>
          <a:xfrm>
            <a:off x="4454672" y="1310315"/>
            <a:ext cx="27865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/>
              <a:t>Global architecture </a:t>
            </a:r>
            <a:endParaRPr lang="fr-FR" sz="2800" dirty="0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3212" y="2338711"/>
            <a:ext cx="6505575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435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contenu 8"/>
          <p:cNvSpPr>
            <a:spLocks noGrp="1"/>
          </p:cNvSpPr>
          <p:nvPr>
            <p:ph idx="1"/>
          </p:nvPr>
        </p:nvSpPr>
        <p:spPr>
          <a:xfrm>
            <a:off x="609600" y="1556792"/>
            <a:ext cx="10972800" cy="4525963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sz="2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Introduction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Context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Objectives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Working process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Working environment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b="1" dirty="0" smtClean="0"/>
              <a:t>Work and results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Personal experience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Conclusion</a:t>
            </a:r>
            <a:endParaRPr lang="en-GB" sz="2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0" indent="0">
              <a:buNone/>
            </a:pPr>
            <a:endParaRPr lang="en-GB" sz="2800" dirty="0"/>
          </a:p>
        </p:txBody>
      </p:sp>
      <p:sp>
        <p:nvSpPr>
          <p:cNvPr id="6" name="Espace réservé de la date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623F56-3E4E-49EA-98C5-E65D499F9060}" type="datetime4">
              <a:rPr lang="fr-FR" sz="1400" smtClean="0">
                <a:solidFill>
                  <a:schemeClr val="tx1"/>
                </a:solidFill>
              </a:rPr>
              <a:t>8 mars 2018</a:t>
            </a:fld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>
          <a:xfrm>
            <a:off x="4472000" y="6356351"/>
            <a:ext cx="3248000" cy="365125"/>
          </a:xfrm>
        </p:spPr>
        <p:txBody>
          <a:bodyPr/>
          <a:lstStyle/>
          <a:p>
            <a:r>
              <a:rPr lang="fr-FR" sz="1400" dirty="0" smtClean="0">
                <a:solidFill>
                  <a:schemeClr val="tx1"/>
                </a:solidFill>
              </a:rPr>
              <a:t>GEA - CDISC  ENSEEIHT 2018 - Projet Long</a:t>
            </a:r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830FB-56AB-4AC9-903B-FD5BF825B387}" type="slidenum">
              <a:rPr lang="fr-FR" sz="1400" smtClean="0">
                <a:solidFill>
                  <a:schemeClr val="tx1"/>
                </a:solidFill>
              </a:rPr>
              <a:t>17</a:t>
            </a:fld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254104"/>
            <a:ext cx="12192000" cy="72662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4000" dirty="0" smtClean="0"/>
              <a:t>	Concrete results</a:t>
            </a:r>
            <a:endParaRPr lang="en-GB" sz="4000" dirty="0"/>
          </a:p>
        </p:txBody>
      </p:sp>
      <p:cxnSp>
        <p:nvCxnSpPr>
          <p:cNvPr id="10" name="Connecteur droit 9"/>
          <p:cNvCxnSpPr/>
          <p:nvPr/>
        </p:nvCxnSpPr>
        <p:spPr>
          <a:xfrm>
            <a:off x="1631504" y="6309320"/>
            <a:ext cx="8928992" cy="0"/>
          </a:xfrm>
          <a:prstGeom prst="line">
            <a:avLst/>
          </a:prstGeom>
          <a:ln w="63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Image 10" descr="http://hmf.enseeiht.fr/travaux/CD9900/travaux/optmfn/micp/sheets/MCIP_AVBP/n7_logo.gif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18"/>
          <a:stretch/>
        </p:blipFill>
        <p:spPr bwMode="auto">
          <a:xfrm>
            <a:off x="7429386" y="620688"/>
            <a:ext cx="4427254" cy="7200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0476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254104"/>
            <a:ext cx="12192000" cy="72662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4000" dirty="0" smtClean="0">
                <a:solidFill>
                  <a:prstClr val="white"/>
                </a:solidFill>
              </a:rPr>
              <a:t>	Work and results</a:t>
            </a:r>
            <a:endParaRPr lang="en-GB" sz="4000" dirty="0">
              <a:solidFill>
                <a:prstClr val="white"/>
              </a:solidFill>
            </a:endParaRPr>
          </a:p>
        </p:txBody>
      </p:sp>
      <p:sp>
        <p:nvSpPr>
          <p:cNvPr id="9" name="Espace réservé du contenu 8"/>
          <p:cNvSpPr>
            <a:spLocks noGrp="1"/>
          </p:cNvSpPr>
          <p:nvPr>
            <p:ph idx="1"/>
          </p:nvPr>
        </p:nvSpPr>
        <p:spPr>
          <a:xfrm>
            <a:off x="609600" y="1556792"/>
            <a:ext cx="10972800" cy="452596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b="1" dirty="0" smtClean="0"/>
              <a:t>Simulation Speed-up</a:t>
            </a:r>
          </a:p>
          <a:p>
            <a:pPr marL="0" indent="0">
              <a:buNone/>
            </a:pPr>
            <a:endParaRPr lang="en-GB" sz="2800" dirty="0"/>
          </a:p>
        </p:txBody>
      </p:sp>
      <p:sp>
        <p:nvSpPr>
          <p:cNvPr id="6" name="Espace réservé de la date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623F56-3E4E-49EA-98C5-E65D499F9060}" type="datetime4">
              <a:rPr lang="fr-FR" sz="1400" smtClean="0">
                <a:solidFill>
                  <a:prstClr val="black"/>
                </a:solidFill>
              </a:rPr>
              <a:pPr/>
              <a:t>8 mars 2018</a:t>
            </a:fld>
            <a:endParaRPr lang="fr-FR" sz="1400" dirty="0">
              <a:solidFill>
                <a:prstClr val="black"/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>
          <a:xfrm>
            <a:off x="4472000" y="6356351"/>
            <a:ext cx="3248000" cy="365125"/>
          </a:xfrm>
        </p:spPr>
        <p:txBody>
          <a:bodyPr/>
          <a:lstStyle/>
          <a:p>
            <a:r>
              <a:rPr lang="fr-FR" sz="1400" dirty="0" smtClean="0">
                <a:solidFill>
                  <a:prstClr val="black"/>
                </a:solidFill>
              </a:rPr>
              <a:t>GEA - CDISC  ENSEEIHT 2018 - Projet Long</a:t>
            </a:r>
            <a:endParaRPr lang="fr-FR" sz="1400" dirty="0">
              <a:solidFill>
                <a:prstClr val="black"/>
              </a:solidFill>
            </a:endParaRPr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830FB-56AB-4AC9-903B-FD5BF825B387}" type="slidenum">
              <a:rPr lang="fr-FR" sz="1400" smtClean="0">
                <a:solidFill>
                  <a:prstClr val="black"/>
                </a:solidFill>
              </a:rPr>
              <a:pPr/>
              <a:t>18</a:t>
            </a:fld>
            <a:endParaRPr lang="fr-FR" dirty="0">
              <a:solidFill>
                <a:prstClr val="black"/>
              </a:solidFill>
            </a:endParaRPr>
          </a:p>
        </p:txBody>
      </p:sp>
      <p:cxnSp>
        <p:nvCxnSpPr>
          <p:cNvPr id="10" name="Connecteur droit 9"/>
          <p:cNvCxnSpPr/>
          <p:nvPr/>
        </p:nvCxnSpPr>
        <p:spPr>
          <a:xfrm>
            <a:off x="1631504" y="6309320"/>
            <a:ext cx="8928992" cy="0"/>
          </a:xfrm>
          <a:prstGeom prst="line">
            <a:avLst/>
          </a:prstGeom>
          <a:ln w="63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Image 10" descr="http://hmf.enseeiht.fr/travaux/CD9900/travaux/optmfn/micp/sheets/MCIP_AVBP/n7_logo.gif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18"/>
          <a:stretch/>
        </p:blipFill>
        <p:spPr bwMode="auto">
          <a:xfrm>
            <a:off x="7429386" y="620688"/>
            <a:ext cx="4427254" cy="720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Image 11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357" y="2490809"/>
            <a:ext cx="6094738" cy="3591945"/>
          </a:xfrm>
          <a:prstGeom prst="rect">
            <a:avLst/>
          </a:prstGeom>
        </p:spPr>
      </p:pic>
      <p:sp>
        <p:nvSpPr>
          <p:cNvPr id="13" name="Flèche droite 12"/>
          <p:cNvSpPr/>
          <p:nvPr/>
        </p:nvSpPr>
        <p:spPr>
          <a:xfrm>
            <a:off x="7071928" y="4535624"/>
            <a:ext cx="1040296" cy="648072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274785"/>
            <a:ext cx="1398497" cy="1244662"/>
          </a:xfrm>
          <a:prstGeom prst="rect">
            <a:avLst/>
          </a:prstGeom>
        </p:spPr>
      </p:pic>
      <p:sp>
        <p:nvSpPr>
          <p:cNvPr id="3" name="Émoticône 2"/>
          <p:cNvSpPr/>
          <p:nvPr/>
        </p:nvSpPr>
        <p:spPr>
          <a:xfrm>
            <a:off x="9048328" y="4005064"/>
            <a:ext cx="2160239" cy="1728192"/>
          </a:xfrm>
          <a:prstGeom prst="smileyFace">
            <a:avLst>
              <a:gd name="adj" fmla="val -4653"/>
            </a:avLst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896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254104"/>
            <a:ext cx="12192000" cy="72662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4000" dirty="0" smtClean="0">
                <a:solidFill>
                  <a:prstClr val="white"/>
                </a:solidFill>
              </a:rPr>
              <a:t>	Work and results</a:t>
            </a:r>
            <a:endParaRPr lang="en-GB" sz="4000" dirty="0">
              <a:solidFill>
                <a:prstClr val="white"/>
              </a:solidFill>
            </a:endParaRPr>
          </a:p>
        </p:txBody>
      </p:sp>
      <p:sp>
        <p:nvSpPr>
          <p:cNvPr id="9" name="Espace réservé du contenu 8"/>
          <p:cNvSpPr>
            <a:spLocks noGrp="1"/>
          </p:cNvSpPr>
          <p:nvPr>
            <p:ph idx="1"/>
          </p:nvPr>
        </p:nvSpPr>
        <p:spPr>
          <a:xfrm>
            <a:off x="609600" y="1556792"/>
            <a:ext cx="10972800" cy="452596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b="1" dirty="0" smtClean="0"/>
              <a:t>Simulation Speed-up</a:t>
            </a:r>
          </a:p>
          <a:p>
            <a:pPr marL="0" indent="0">
              <a:buNone/>
            </a:pPr>
            <a:endParaRPr lang="en-GB" sz="2800" dirty="0"/>
          </a:p>
          <a:p>
            <a:pPr>
              <a:buFont typeface="Wingdings" panose="05000000000000000000" pitchFamily="2" charset="2"/>
              <a:buChar char="§"/>
            </a:pPr>
            <a:r>
              <a:rPr lang="en-GB" sz="2800" dirty="0" smtClean="0"/>
              <a:t>Tests on multiple computers</a:t>
            </a:r>
          </a:p>
          <a:p>
            <a:pPr>
              <a:buFont typeface="Wingdings" panose="05000000000000000000" pitchFamily="2" charset="2"/>
              <a:buChar char="§"/>
            </a:pPr>
            <a:endParaRPr lang="en-GB" sz="2800" dirty="0" smtClean="0"/>
          </a:p>
          <a:p>
            <a:pPr>
              <a:buFont typeface="Wingdings" panose="05000000000000000000" pitchFamily="2" charset="2"/>
              <a:buChar char="§"/>
            </a:pPr>
            <a:r>
              <a:rPr lang="en-GB" sz="2800" dirty="0" smtClean="0"/>
              <a:t>Step size and calculation methods</a:t>
            </a:r>
          </a:p>
          <a:p>
            <a:pPr>
              <a:buFont typeface="Wingdings" panose="05000000000000000000" pitchFamily="2" charset="2"/>
              <a:buChar char="§"/>
            </a:pPr>
            <a:endParaRPr lang="en-GB" sz="2800" dirty="0" smtClean="0"/>
          </a:p>
          <a:p>
            <a:pPr>
              <a:buFont typeface="Wingdings" panose="05000000000000000000" pitchFamily="2" charset="2"/>
              <a:buChar char="§"/>
            </a:pPr>
            <a:r>
              <a:rPr lang="en-GB" sz="2800" dirty="0" smtClean="0"/>
              <a:t>Remove of useless objects</a:t>
            </a:r>
          </a:p>
          <a:p>
            <a:pPr>
              <a:buFont typeface="Wingdings" panose="05000000000000000000" pitchFamily="2" charset="2"/>
              <a:buChar char="§"/>
            </a:pPr>
            <a:endParaRPr lang="en-GB" sz="2800" dirty="0" smtClean="0"/>
          </a:p>
          <a:p>
            <a:pPr>
              <a:buFont typeface="Wingdings" panose="05000000000000000000" pitchFamily="2" charset="2"/>
              <a:buChar char="§"/>
            </a:pPr>
            <a:endParaRPr lang="en-GB" sz="2800" dirty="0"/>
          </a:p>
        </p:txBody>
      </p:sp>
      <p:sp>
        <p:nvSpPr>
          <p:cNvPr id="6" name="Espace réservé de la date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623F56-3E4E-49EA-98C5-E65D499F9060}" type="datetime4">
              <a:rPr lang="fr-FR" sz="1400" smtClean="0">
                <a:solidFill>
                  <a:prstClr val="black"/>
                </a:solidFill>
              </a:rPr>
              <a:pPr/>
              <a:t>8 mars 2018</a:t>
            </a:fld>
            <a:endParaRPr lang="fr-FR" sz="1400" dirty="0">
              <a:solidFill>
                <a:prstClr val="black"/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>
          <a:xfrm>
            <a:off x="4472000" y="6356351"/>
            <a:ext cx="3248000" cy="365125"/>
          </a:xfrm>
        </p:spPr>
        <p:txBody>
          <a:bodyPr/>
          <a:lstStyle/>
          <a:p>
            <a:r>
              <a:rPr lang="fr-FR" sz="1400" dirty="0" smtClean="0">
                <a:solidFill>
                  <a:prstClr val="black"/>
                </a:solidFill>
              </a:rPr>
              <a:t>GEA - CDISC  ENSEEIHT 2018 - Projet Long</a:t>
            </a:r>
            <a:endParaRPr lang="fr-FR" sz="1400" dirty="0">
              <a:solidFill>
                <a:prstClr val="black"/>
              </a:solidFill>
            </a:endParaRPr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830FB-56AB-4AC9-903B-FD5BF825B387}" type="slidenum">
              <a:rPr lang="fr-FR" sz="1400" smtClean="0">
                <a:solidFill>
                  <a:prstClr val="black"/>
                </a:solidFill>
              </a:rPr>
              <a:pPr/>
              <a:t>19</a:t>
            </a:fld>
            <a:endParaRPr lang="fr-FR" dirty="0">
              <a:solidFill>
                <a:prstClr val="black"/>
              </a:solidFill>
            </a:endParaRPr>
          </a:p>
        </p:txBody>
      </p:sp>
      <p:cxnSp>
        <p:nvCxnSpPr>
          <p:cNvPr id="10" name="Connecteur droit 9"/>
          <p:cNvCxnSpPr/>
          <p:nvPr/>
        </p:nvCxnSpPr>
        <p:spPr>
          <a:xfrm>
            <a:off x="1631504" y="6309320"/>
            <a:ext cx="8928992" cy="0"/>
          </a:xfrm>
          <a:prstGeom prst="line">
            <a:avLst/>
          </a:prstGeom>
          <a:ln w="63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Image 10" descr="http://hmf.enseeiht.fr/travaux/CD9900/travaux/optmfn/micp/sheets/MCIP_AVBP/n7_logo.gif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18"/>
          <a:stretch/>
        </p:blipFill>
        <p:spPr bwMode="auto">
          <a:xfrm>
            <a:off x="7429386" y="620688"/>
            <a:ext cx="4427254" cy="7200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64690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contenu 8"/>
          <p:cNvSpPr>
            <a:spLocks noGrp="1"/>
          </p:cNvSpPr>
          <p:nvPr>
            <p:ph idx="1"/>
          </p:nvPr>
        </p:nvSpPr>
        <p:spPr>
          <a:xfrm>
            <a:off x="6088618" y="1783357"/>
            <a:ext cx="5047942" cy="4525963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sz="2800" dirty="0" smtClean="0"/>
              <a:t>Introduction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 smtClean="0"/>
              <a:t>Context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 smtClean="0"/>
              <a:t>Objectives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 smtClean="0"/>
              <a:t>Working process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 smtClean="0"/>
              <a:t>Working environment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 smtClean="0"/>
              <a:t>Concrete results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 smtClean="0"/>
              <a:t>Personal experience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 smtClean="0"/>
              <a:t>Conclusion</a:t>
            </a:r>
            <a:endParaRPr lang="en-GB" sz="2800" dirty="0"/>
          </a:p>
          <a:p>
            <a:pPr marL="0" indent="0">
              <a:buNone/>
            </a:pPr>
            <a:endParaRPr lang="en-GB" sz="2800" dirty="0"/>
          </a:p>
        </p:txBody>
      </p:sp>
      <p:sp>
        <p:nvSpPr>
          <p:cNvPr id="6" name="Espace réservé de la date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623F56-3E4E-49EA-98C5-E65D499F9060}" type="datetime4">
              <a:rPr lang="fr-FR" sz="1400" smtClean="0">
                <a:solidFill>
                  <a:schemeClr val="tx1"/>
                </a:solidFill>
              </a:rPr>
              <a:t>8 mars 2018</a:t>
            </a:fld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>
          <a:xfrm>
            <a:off x="4472000" y="6356351"/>
            <a:ext cx="3248000" cy="365125"/>
          </a:xfrm>
        </p:spPr>
        <p:txBody>
          <a:bodyPr/>
          <a:lstStyle/>
          <a:p>
            <a:r>
              <a:rPr lang="fr-FR" sz="1400" dirty="0" smtClean="0">
                <a:solidFill>
                  <a:schemeClr val="tx1"/>
                </a:solidFill>
              </a:rPr>
              <a:t>GEA - CDISC  ENSEEIHT 2018 - Projet Long</a:t>
            </a:r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830FB-56AB-4AC9-903B-FD5BF825B387}" type="slidenum">
              <a:rPr lang="fr-FR" sz="1400" smtClean="0">
                <a:solidFill>
                  <a:schemeClr val="tx1"/>
                </a:solidFill>
              </a:rPr>
              <a:t>2</a:t>
            </a:fld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254104"/>
            <a:ext cx="12192000" cy="72662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4000" dirty="0" smtClean="0"/>
              <a:t>	</a:t>
            </a:r>
            <a:r>
              <a:rPr lang="en-GB" sz="4000" dirty="0" smtClean="0"/>
              <a:t>Summary</a:t>
            </a:r>
            <a:endParaRPr lang="en-GB" sz="4000" dirty="0"/>
          </a:p>
        </p:txBody>
      </p:sp>
      <p:cxnSp>
        <p:nvCxnSpPr>
          <p:cNvPr id="10" name="Connecteur droit 9"/>
          <p:cNvCxnSpPr/>
          <p:nvPr/>
        </p:nvCxnSpPr>
        <p:spPr>
          <a:xfrm>
            <a:off x="1631504" y="6309320"/>
            <a:ext cx="8928992" cy="0"/>
          </a:xfrm>
          <a:prstGeom prst="line">
            <a:avLst/>
          </a:prstGeom>
          <a:ln w="63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Image 10" descr="http://hmf.enseeiht.fr/travaux/CD9900/travaux/optmfn/micp/sheets/MCIP_AVBP/n7_logo.gif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18"/>
          <a:stretch/>
        </p:blipFill>
        <p:spPr bwMode="auto">
          <a:xfrm>
            <a:off x="7429386" y="620688"/>
            <a:ext cx="4427254" cy="720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344" y="1343779"/>
            <a:ext cx="5466198" cy="3214595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1448279" y="4558374"/>
            <a:ext cx="29523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 smtClean="0"/>
              <a:t>AIP-PRIMECA premises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985798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254104"/>
            <a:ext cx="12192000" cy="72662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4000" dirty="0" smtClean="0">
                <a:solidFill>
                  <a:prstClr val="white"/>
                </a:solidFill>
              </a:rPr>
              <a:t>	Work and results</a:t>
            </a:r>
            <a:endParaRPr lang="en-GB" sz="4000" dirty="0">
              <a:solidFill>
                <a:prstClr val="white"/>
              </a:solidFill>
            </a:endParaRPr>
          </a:p>
        </p:txBody>
      </p:sp>
      <p:sp>
        <p:nvSpPr>
          <p:cNvPr id="9" name="Espace réservé du contenu 8"/>
          <p:cNvSpPr>
            <a:spLocks noGrp="1"/>
          </p:cNvSpPr>
          <p:nvPr>
            <p:ph idx="1"/>
          </p:nvPr>
        </p:nvSpPr>
        <p:spPr>
          <a:xfrm>
            <a:off x="609600" y="1556792"/>
            <a:ext cx="10972800" cy="452596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b="1" dirty="0" smtClean="0"/>
              <a:t>Simulation Speed-up</a:t>
            </a:r>
          </a:p>
          <a:p>
            <a:pPr>
              <a:buFont typeface="Wingdings" panose="05000000000000000000" pitchFamily="2" charset="2"/>
              <a:buChar char="§"/>
            </a:pPr>
            <a:endParaRPr lang="en-GB" sz="2800" dirty="0"/>
          </a:p>
        </p:txBody>
      </p:sp>
      <p:sp>
        <p:nvSpPr>
          <p:cNvPr id="6" name="Espace réservé de la date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623F56-3E4E-49EA-98C5-E65D499F9060}" type="datetime4">
              <a:rPr lang="fr-FR" sz="1400" smtClean="0">
                <a:solidFill>
                  <a:prstClr val="black"/>
                </a:solidFill>
              </a:rPr>
              <a:pPr/>
              <a:t>8 mars 2018</a:t>
            </a:fld>
            <a:endParaRPr lang="fr-FR" sz="1400" dirty="0">
              <a:solidFill>
                <a:prstClr val="black"/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>
          <a:xfrm>
            <a:off x="4472000" y="6356351"/>
            <a:ext cx="3248000" cy="365125"/>
          </a:xfrm>
        </p:spPr>
        <p:txBody>
          <a:bodyPr/>
          <a:lstStyle/>
          <a:p>
            <a:r>
              <a:rPr lang="fr-FR" sz="1400" dirty="0" smtClean="0">
                <a:solidFill>
                  <a:prstClr val="black"/>
                </a:solidFill>
              </a:rPr>
              <a:t>GEA - CDISC  ENSEEIHT 2018 - Projet Long</a:t>
            </a:r>
            <a:endParaRPr lang="fr-FR" sz="1400" dirty="0">
              <a:solidFill>
                <a:prstClr val="black"/>
              </a:solidFill>
            </a:endParaRPr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830FB-56AB-4AC9-903B-FD5BF825B387}" type="slidenum">
              <a:rPr lang="fr-FR" sz="1400" smtClean="0">
                <a:solidFill>
                  <a:prstClr val="black"/>
                </a:solidFill>
              </a:rPr>
              <a:pPr/>
              <a:t>20</a:t>
            </a:fld>
            <a:endParaRPr lang="fr-FR" dirty="0">
              <a:solidFill>
                <a:prstClr val="black"/>
              </a:solidFill>
            </a:endParaRPr>
          </a:p>
        </p:txBody>
      </p:sp>
      <p:cxnSp>
        <p:nvCxnSpPr>
          <p:cNvPr id="10" name="Connecteur droit 9"/>
          <p:cNvCxnSpPr/>
          <p:nvPr/>
        </p:nvCxnSpPr>
        <p:spPr>
          <a:xfrm>
            <a:off x="1631504" y="6309320"/>
            <a:ext cx="8928992" cy="0"/>
          </a:xfrm>
          <a:prstGeom prst="line">
            <a:avLst/>
          </a:prstGeom>
          <a:ln w="63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Image 10" descr="http://hmf.enseeiht.fr/travaux/CD9900/travaux/optmfn/micp/sheets/MCIP_AVBP/n7_logo.gif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18"/>
          <a:stretch/>
        </p:blipFill>
        <p:spPr bwMode="auto">
          <a:xfrm>
            <a:off x="7429386" y="620688"/>
            <a:ext cx="4427254" cy="720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Image 11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782" y="2492895"/>
            <a:ext cx="6215306" cy="3636889"/>
          </a:xfrm>
          <a:prstGeom prst="rect">
            <a:avLst/>
          </a:prstGeom>
          <a:noFill/>
        </p:spPr>
      </p:pic>
      <p:sp>
        <p:nvSpPr>
          <p:cNvPr id="13" name="Flèche droite 12"/>
          <p:cNvSpPr/>
          <p:nvPr/>
        </p:nvSpPr>
        <p:spPr>
          <a:xfrm>
            <a:off x="7391859" y="4545124"/>
            <a:ext cx="1040296" cy="648072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sp>
        <p:nvSpPr>
          <p:cNvPr id="14" name="Émoticône 13"/>
          <p:cNvSpPr/>
          <p:nvPr/>
        </p:nvSpPr>
        <p:spPr>
          <a:xfrm>
            <a:off x="9048328" y="4005064"/>
            <a:ext cx="2160239" cy="1728192"/>
          </a:xfrm>
          <a:prstGeom prst="smileyFace">
            <a:avLst>
              <a:gd name="adj" fmla="val 4653"/>
            </a:avLst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2722" y="2445865"/>
            <a:ext cx="2122330" cy="1032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816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contenu 8"/>
          <p:cNvSpPr>
            <a:spLocks noGrp="1"/>
          </p:cNvSpPr>
          <p:nvPr>
            <p:ph idx="1"/>
          </p:nvPr>
        </p:nvSpPr>
        <p:spPr>
          <a:xfrm>
            <a:off x="609600" y="1556793"/>
            <a:ext cx="10972800" cy="64807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b="1" dirty="0" smtClean="0"/>
              <a:t>Programming update</a:t>
            </a:r>
          </a:p>
          <a:p>
            <a:pPr marL="0" indent="0" algn="just">
              <a:buNone/>
            </a:pPr>
            <a:endParaRPr lang="en-GB" sz="2800" dirty="0" smtClean="0"/>
          </a:p>
          <a:p>
            <a:pPr marL="0" indent="0">
              <a:buNone/>
            </a:pPr>
            <a:endParaRPr lang="en-GB" sz="2800" dirty="0"/>
          </a:p>
        </p:txBody>
      </p:sp>
      <p:sp>
        <p:nvSpPr>
          <p:cNvPr id="6" name="Espace réservé de la date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623F56-3E4E-49EA-98C5-E65D499F9060}" type="datetime4">
              <a:rPr lang="fr-FR" sz="1400" smtClean="0">
                <a:solidFill>
                  <a:prstClr val="black"/>
                </a:solidFill>
              </a:rPr>
              <a:pPr/>
              <a:t>8 mars 2018</a:t>
            </a:fld>
            <a:endParaRPr lang="fr-FR" sz="1400" dirty="0">
              <a:solidFill>
                <a:prstClr val="black"/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>
          <a:xfrm>
            <a:off x="4472000" y="6356351"/>
            <a:ext cx="3248000" cy="365125"/>
          </a:xfrm>
        </p:spPr>
        <p:txBody>
          <a:bodyPr/>
          <a:lstStyle/>
          <a:p>
            <a:r>
              <a:rPr lang="fr-FR" sz="1400" dirty="0" smtClean="0">
                <a:solidFill>
                  <a:prstClr val="black"/>
                </a:solidFill>
              </a:rPr>
              <a:t>GEA - CDISC  ENSEEIHT 2018 - Projet Long</a:t>
            </a:r>
            <a:endParaRPr lang="fr-FR" sz="1400" dirty="0">
              <a:solidFill>
                <a:prstClr val="black"/>
              </a:solidFill>
            </a:endParaRPr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830FB-56AB-4AC9-903B-FD5BF825B387}" type="slidenum">
              <a:rPr lang="fr-FR" sz="1400" smtClean="0">
                <a:solidFill>
                  <a:prstClr val="black"/>
                </a:solidFill>
              </a:rPr>
              <a:pPr/>
              <a:t>21</a:t>
            </a:fld>
            <a:endParaRPr lang="fr-FR" dirty="0">
              <a:solidFill>
                <a:prstClr val="black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254104"/>
            <a:ext cx="12192000" cy="72662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4000" dirty="0" smtClean="0">
                <a:solidFill>
                  <a:prstClr val="white"/>
                </a:solidFill>
              </a:rPr>
              <a:t>	Work and results</a:t>
            </a:r>
            <a:endParaRPr lang="en-GB" sz="4000" dirty="0">
              <a:solidFill>
                <a:prstClr val="white"/>
              </a:solidFill>
            </a:endParaRPr>
          </a:p>
        </p:txBody>
      </p:sp>
      <p:cxnSp>
        <p:nvCxnSpPr>
          <p:cNvPr id="10" name="Connecteur droit 9"/>
          <p:cNvCxnSpPr/>
          <p:nvPr/>
        </p:nvCxnSpPr>
        <p:spPr>
          <a:xfrm>
            <a:off x="1631504" y="6309320"/>
            <a:ext cx="8928992" cy="0"/>
          </a:xfrm>
          <a:prstGeom prst="line">
            <a:avLst/>
          </a:prstGeom>
          <a:ln w="63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Image 10" descr="http://hmf.enseeiht.fr/travaux/CD9900/travaux/optmfn/micp/sheets/MCIP_AVBP/n7_logo.gif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18"/>
          <a:stretch/>
        </p:blipFill>
        <p:spPr bwMode="auto">
          <a:xfrm>
            <a:off x="7429386" y="620688"/>
            <a:ext cx="4427254" cy="72008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ZoneTexte 1"/>
          <p:cNvSpPr txBox="1"/>
          <p:nvPr/>
        </p:nvSpPr>
        <p:spPr>
          <a:xfrm>
            <a:off x="2495600" y="2607502"/>
            <a:ext cx="1792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 smtClean="0"/>
              <a:t>Previous</a:t>
            </a:r>
            <a:r>
              <a:rPr lang="fr-FR" dirty="0" smtClean="0"/>
              <a:t> </a:t>
            </a:r>
            <a:r>
              <a:rPr lang="fr-FR" dirty="0" err="1" smtClean="0"/>
              <a:t>year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432" y="3159387"/>
            <a:ext cx="1792160" cy="1792160"/>
          </a:xfrm>
          <a:prstGeom prst="rect">
            <a:avLst/>
          </a:prstGeom>
        </p:spPr>
      </p:pic>
      <p:sp>
        <p:nvSpPr>
          <p:cNvPr id="12" name="ZoneTexte 11"/>
          <p:cNvSpPr txBox="1"/>
          <p:nvPr/>
        </p:nvSpPr>
        <p:spPr>
          <a:xfrm>
            <a:off x="2207568" y="4544032"/>
            <a:ext cx="1800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/>
              <a:t>Setup</a:t>
            </a:r>
            <a:endParaRPr lang="fr-FR" sz="1200" dirty="0"/>
          </a:p>
        </p:txBody>
      </p:sp>
      <p:sp>
        <p:nvSpPr>
          <p:cNvPr id="13" name="Flèche droite 12"/>
          <p:cNvSpPr/>
          <p:nvPr/>
        </p:nvSpPr>
        <p:spPr>
          <a:xfrm>
            <a:off x="3083736" y="3911450"/>
            <a:ext cx="615888" cy="288032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Croix 13"/>
          <p:cNvSpPr/>
          <p:nvPr/>
        </p:nvSpPr>
        <p:spPr>
          <a:xfrm rot="18821006">
            <a:off x="4181823" y="3633913"/>
            <a:ext cx="845701" cy="843107"/>
          </a:xfrm>
          <a:prstGeom prst="plus">
            <a:avLst>
              <a:gd name="adj" fmla="val 37223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/>
          <p:cNvSpPr/>
          <p:nvPr/>
        </p:nvSpPr>
        <p:spPr>
          <a:xfrm>
            <a:off x="6059996" y="2626492"/>
            <a:ext cx="72008" cy="288623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ZoneTexte 16"/>
          <p:cNvSpPr txBox="1"/>
          <p:nvPr/>
        </p:nvSpPr>
        <p:spPr>
          <a:xfrm>
            <a:off x="7904240" y="2607502"/>
            <a:ext cx="1792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This </a:t>
            </a:r>
            <a:r>
              <a:rPr lang="fr-FR" dirty="0" err="1" smtClean="0"/>
              <a:t>year</a:t>
            </a:r>
            <a:endParaRPr lang="fr-FR" dirty="0"/>
          </a:p>
        </p:txBody>
      </p:sp>
      <p:pic>
        <p:nvPicPr>
          <p:cNvPr id="18" name="Imag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89706" y="3493153"/>
            <a:ext cx="1140587" cy="1140587"/>
          </a:xfrm>
          <a:prstGeom prst="rect">
            <a:avLst/>
          </a:prstGeom>
        </p:spPr>
      </p:pic>
      <p:sp>
        <p:nvSpPr>
          <p:cNvPr id="19" name="Flèche droite 18"/>
          <p:cNvSpPr/>
          <p:nvPr/>
        </p:nvSpPr>
        <p:spPr>
          <a:xfrm rot="10800000">
            <a:off x="8492376" y="3922298"/>
            <a:ext cx="615888" cy="288032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0" name="Image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40603" y="3588459"/>
            <a:ext cx="1170331" cy="934014"/>
          </a:xfrm>
          <a:prstGeom prst="rect">
            <a:avLst/>
          </a:prstGeom>
        </p:spPr>
      </p:pic>
      <p:sp>
        <p:nvSpPr>
          <p:cNvPr id="21" name="ZoneTexte 20"/>
          <p:cNvSpPr txBox="1"/>
          <p:nvPr/>
        </p:nvSpPr>
        <p:spPr>
          <a:xfrm>
            <a:off x="7968208" y="4528128"/>
            <a:ext cx="1800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dirty="0" smtClean="0"/>
              <a:t>Initialisation file</a:t>
            </a:r>
            <a:endParaRPr lang="fr-FR" sz="1200" dirty="0"/>
          </a:p>
        </p:txBody>
      </p:sp>
      <p:sp>
        <p:nvSpPr>
          <p:cNvPr id="22" name="ZoneTexte 21"/>
          <p:cNvSpPr txBox="1"/>
          <p:nvPr/>
        </p:nvSpPr>
        <p:spPr>
          <a:xfrm>
            <a:off x="239840" y="2153835"/>
            <a:ext cx="1792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/>
              <a:t>Setup :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3707122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 animBg="1"/>
      <p:bldP spid="14" grpId="0" animBg="1"/>
      <p:bldP spid="19" grpId="0" animBg="1"/>
      <p:bldP spid="2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ECCD1E-CFE9-48A2-9686-B3C4CC576D6B}" type="datetime4">
              <a:rPr lang="fr-FR" smtClean="0"/>
              <a:t>8 mars 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GEA - CDISC  ENSEEIHT 2018 - Projet Long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830FB-56AB-4AC9-903B-FD5BF825B387}" type="slidenum">
              <a:rPr lang="fr-FR" smtClean="0"/>
              <a:t>22</a:t>
            </a:fld>
            <a:endParaRPr lang="fr-FR"/>
          </a:p>
        </p:txBody>
      </p:sp>
      <p:sp>
        <p:nvSpPr>
          <p:cNvPr id="7" name="Rectangle 6"/>
          <p:cNvSpPr/>
          <p:nvPr/>
        </p:nvSpPr>
        <p:spPr>
          <a:xfrm>
            <a:off x="0" y="254104"/>
            <a:ext cx="12192000" cy="72662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4000" dirty="0" smtClean="0">
                <a:solidFill>
                  <a:prstClr val="white"/>
                </a:solidFill>
              </a:rPr>
              <a:t>	Work and results</a:t>
            </a:r>
            <a:endParaRPr lang="en-GB" sz="4000" dirty="0">
              <a:solidFill>
                <a:prstClr val="white"/>
              </a:solidFill>
            </a:endParaRPr>
          </a:p>
        </p:txBody>
      </p:sp>
      <p:pic>
        <p:nvPicPr>
          <p:cNvPr id="8" name="Image 7" descr="http://hmf.enseeiht.fr/travaux/CD9900/travaux/optmfn/micp/sheets/MCIP_AVBP/n7_logo.gif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18"/>
          <a:stretch/>
        </p:blipFill>
        <p:spPr bwMode="auto">
          <a:xfrm>
            <a:off x="7429386" y="620688"/>
            <a:ext cx="4427254" cy="72008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Espace réservé du contenu 8"/>
          <p:cNvSpPr>
            <a:spLocks noGrp="1"/>
          </p:cNvSpPr>
          <p:nvPr>
            <p:ph idx="1"/>
          </p:nvPr>
        </p:nvSpPr>
        <p:spPr>
          <a:xfrm>
            <a:off x="609600" y="1556793"/>
            <a:ext cx="10972800" cy="64807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b="1" dirty="0" smtClean="0"/>
              <a:t>Programming update</a:t>
            </a:r>
          </a:p>
          <a:p>
            <a:pPr marL="0" indent="0" algn="just">
              <a:buNone/>
            </a:pPr>
            <a:endParaRPr lang="en-GB" sz="2800" dirty="0" smtClean="0"/>
          </a:p>
          <a:p>
            <a:pPr marL="0" indent="0">
              <a:buNone/>
            </a:pPr>
            <a:endParaRPr lang="en-GB" sz="2800" dirty="0"/>
          </a:p>
        </p:txBody>
      </p:sp>
      <p:sp>
        <p:nvSpPr>
          <p:cNvPr id="10" name="ZoneTexte 9"/>
          <p:cNvSpPr txBox="1"/>
          <p:nvPr/>
        </p:nvSpPr>
        <p:spPr>
          <a:xfrm>
            <a:off x="239840" y="2153835"/>
            <a:ext cx="1792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/>
              <a:t>UI :</a:t>
            </a:r>
            <a:endParaRPr lang="fr-FR" b="1" dirty="0"/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0056" y="2259701"/>
            <a:ext cx="4486206" cy="3933056"/>
          </a:xfrm>
          <a:prstGeom prst="rect">
            <a:avLst/>
          </a:prstGeom>
          <a:effectLst>
            <a:glow rad="635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Picture 2" descr="empty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6" t="2058" r="35335" b="1991"/>
          <a:stretch/>
        </p:blipFill>
        <p:spPr>
          <a:xfrm>
            <a:off x="1343472" y="2274955"/>
            <a:ext cx="4414198" cy="3902549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" name="Flèche droite 12"/>
          <p:cNvSpPr/>
          <p:nvPr/>
        </p:nvSpPr>
        <p:spPr>
          <a:xfrm>
            <a:off x="5926835" y="4084783"/>
            <a:ext cx="504056" cy="282891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58877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ECCD1E-CFE9-48A2-9686-B3C4CC576D6B}" type="datetime4">
              <a:rPr lang="fr-FR" smtClean="0"/>
              <a:t>8 mars 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GEA - CDISC  ENSEEIHT 2018 - Projet Long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830FB-56AB-4AC9-903B-FD5BF825B387}" type="slidenum">
              <a:rPr lang="fr-FR" smtClean="0"/>
              <a:t>23</a:t>
            </a:fld>
            <a:endParaRPr lang="fr-FR"/>
          </a:p>
        </p:txBody>
      </p:sp>
      <p:sp>
        <p:nvSpPr>
          <p:cNvPr id="8" name="Rectangle 7"/>
          <p:cNvSpPr/>
          <p:nvPr/>
        </p:nvSpPr>
        <p:spPr>
          <a:xfrm>
            <a:off x="0" y="254104"/>
            <a:ext cx="12192000" cy="72662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4000" dirty="0" smtClean="0">
                <a:solidFill>
                  <a:prstClr val="white"/>
                </a:solidFill>
              </a:rPr>
              <a:t>	Work and results</a:t>
            </a:r>
            <a:endParaRPr lang="en-GB" sz="4000" dirty="0">
              <a:solidFill>
                <a:prstClr val="white"/>
              </a:solidFill>
            </a:endParaRPr>
          </a:p>
        </p:txBody>
      </p:sp>
      <p:pic>
        <p:nvPicPr>
          <p:cNvPr id="9" name="Image 8" descr="http://hmf.enseeiht.fr/travaux/CD9900/travaux/optmfn/micp/sheets/MCIP_AVBP/n7_logo.gif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18"/>
          <a:stretch/>
        </p:blipFill>
        <p:spPr bwMode="auto">
          <a:xfrm>
            <a:off x="7429386" y="620688"/>
            <a:ext cx="4427254" cy="72008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Espace réservé du contenu 8"/>
          <p:cNvSpPr>
            <a:spLocks noGrp="1"/>
          </p:cNvSpPr>
          <p:nvPr>
            <p:ph idx="1"/>
          </p:nvPr>
        </p:nvSpPr>
        <p:spPr>
          <a:xfrm>
            <a:off x="609600" y="1556793"/>
            <a:ext cx="10972800" cy="64807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b="1" dirty="0" smtClean="0"/>
              <a:t>Programming update</a:t>
            </a:r>
          </a:p>
          <a:p>
            <a:pPr marL="0" indent="0" algn="just">
              <a:buNone/>
            </a:pPr>
            <a:endParaRPr lang="en-GB" sz="2800" dirty="0" smtClean="0"/>
          </a:p>
          <a:p>
            <a:pPr marL="0" indent="0">
              <a:buNone/>
            </a:pPr>
            <a:endParaRPr lang="en-GB" sz="2800" dirty="0"/>
          </a:p>
        </p:txBody>
      </p:sp>
      <p:pic>
        <p:nvPicPr>
          <p:cNvPr id="11" name="Picture 8" descr="Résultat de recherche d'images pour &quot;chariot sur rail&quot;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4033" y="3501008"/>
            <a:ext cx="2863934" cy="2145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Organigramme : Disque magnétique 13"/>
          <p:cNvSpPr/>
          <p:nvPr/>
        </p:nvSpPr>
        <p:spPr>
          <a:xfrm>
            <a:off x="5699956" y="3344504"/>
            <a:ext cx="792088" cy="936104"/>
          </a:xfrm>
          <a:prstGeom prst="flowChartMagneticDisk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Interdiction 15"/>
          <p:cNvSpPr/>
          <p:nvPr/>
        </p:nvSpPr>
        <p:spPr>
          <a:xfrm>
            <a:off x="4638387" y="2849220"/>
            <a:ext cx="2916324" cy="2585099"/>
          </a:xfrm>
          <a:prstGeom prst="noSmoking">
            <a:avLst>
              <a:gd name="adj" fmla="val 3202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7" name="Multiplier 16"/>
          <p:cNvSpPr/>
          <p:nvPr/>
        </p:nvSpPr>
        <p:spPr>
          <a:xfrm>
            <a:off x="5087888" y="3175422"/>
            <a:ext cx="2016224" cy="1944216"/>
          </a:xfrm>
          <a:prstGeom prst="mathMultiply">
            <a:avLst>
              <a:gd name="adj1" fmla="val 9821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8" name="Imag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7381" y="5119638"/>
            <a:ext cx="1219200" cy="1219200"/>
          </a:xfrm>
          <a:prstGeom prst="rect">
            <a:avLst/>
          </a:prstGeom>
        </p:spPr>
      </p:pic>
      <p:sp>
        <p:nvSpPr>
          <p:cNvPr id="19" name="ZoneTexte 18"/>
          <p:cNvSpPr txBox="1"/>
          <p:nvPr/>
        </p:nvSpPr>
        <p:spPr>
          <a:xfrm>
            <a:off x="239840" y="2153835"/>
            <a:ext cx="2039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/>
              <a:t>Product </a:t>
            </a:r>
            <a:r>
              <a:rPr lang="fr-FR" b="1" dirty="0" err="1" smtClean="0"/>
              <a:t>creation</a:t>
            </a:r>
            <a:r>
              <a:rPr lang="fr-FR" b="1" dirty="0" smtClean="0"/>
              <a:t> :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2018279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5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2.96296E-6 L -0.16536 2.96296E-6 C -0.23958 2.96296E-6 -0.33073 0.01875 -0.33073 0.03402 L -0.33073 0.06828 " pathEditMode="relative" rAng="0" ptsTypes="AAAA">
                                      <p:cBhvr>
                                        <p:cTn id="18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523" y="3403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85185E-6 L 0.30716 -0.04283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352" y="-215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0716 -0.04283 L 0.15651 -0.04283 C 0.08893 -0.04283 0.00586 0.02222 0.00586 0.07523 L 0.00586 0.19329 " pathEditMode="relative" rAng="0" ptsTypes="AAAA">
                                      <p:cBhvr>
                                        <p:cTn id="33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065" y="11806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31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5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5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3073 0.06828 L -0.16536 0.06828 C -0.09141 0.06828 0 0.12384 0 0.16921 L 0 0.27014 " pathEditMode="relative" rAng="0" ptsTypes="AAAA">
                                      <p:cBhvr>
                                        <p:cTn id="41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536" y="10093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31" presetClass="exit" presetSubtype="0" fill="hold" grpId="2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43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14" grpId="2" animBg="1"/>
      <p:bldP spid="16" grpId="0" animBg="1"/>
      <p:bldP spid="16" grpId="1" animBg="1"/>
      <p:bldP spid="1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4343" y="2974114"/>
            <a:ext cx="2350086" cy="2350086"/>
          </a:xfrm>
          <a:prstGeom prst="rect">
            <a:avLst/>
          </a:prstGeom>
        </p:spPr>
      </p:pic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ECCD1E-CFE9-48A2-9686-B3C4CC576D6B}" type="datetime4">
              <a:rPr lang="fr-FR" smtClean="0"/>
              <a:t>8 mars 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GEA - CDISC  ENSEEIHT 2018 - Projet Long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830FB-56AB-4AC9-903B-FD5BF825B387}" type="slidenum">
              <a:rPr lang="fr-FR" smtClean="0"/>
              <a:t>24</a:t>
            </a:fld>
            <a:endParaRPr lang="fr-FR"/>
          </a:p>
        </p:txBody>
      </p:sp>
      <p:sp>
        <p:nvSpPr>
          <p:cNvPr id="7" name="Rectangle 6"/>
          <p:cNvSpPr/>
          <p:nvPr/>
        </p:nvSpPr>
        <p:spPr>
          <a:xfrm>
            <a:off x="0" y="254104"/>
            <a:ext cx="12192000" cy="72662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4000" dirty="0" smtClean="0">
                <a:solidFill>
                  <a:prstClr val="white"/>
                </a:solidFill>
              </a:rPr>
              <a:t>	Work and results</a:t>
            </a:r>
            <a:endParaRPr lang="en-GB" sz="4000" dirty="0">
              <a:solidFill>
                <a:prstClr val="white"/>
              </a:solidFill>
            </a:endParaRPr>
          </a:p>
        </p:txBody>
      </p:sp>
      <p:pic>
        <p:nvPicPr>
          <p:cNvPr id="8" name="Image 7" descr="http://hmf.enseeiht.fr/travaux/CD9900/travaux/optmfn/micp/sheets/MCIP_AVBP/n7_logo.gif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18"/>
          <a:stretch/>
        </p:blipFill>
        <p:spPr bwMode="auto">
          <a:xfrm>
            <a:off x="7429386" y="620688"/>
            <a:ext cx="4427254" cy="72008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Espace réservé du contenu 8"/>
          <p:cNvSpPr>
            <a:spLocks noGrp="1"/>
          </p:cNvSpPr>
          <p:nvPr>
            <p:ph idx="1"/>
          </p:nvPr>
        </p:nvSpPr>
        <p:spPr>
          <a:xfrm>
            <a:off x="609600" y="1556793"/>
            <a:ext cx="10972800" cy="64807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b="1" dirty="0" smtClean="0"/>
              <a:t>Programming update</a:t>
            </a:r>
          </a:p>
          <a:p>
            <a:pPr marL="0" indent="0" algn="just">
              <a:buNone/>
            </a:pPr>
            <a:endParaRPr lang="en-GB" sz="2800" dirty="0" smtClean="0"/>
          </a:p>
          <a:p>
            <a:pPr marL="0" indent="0">
              <a:buNone/>
            </a:pPr>
            <a:endParaRPr lang="en-GB" sz="2800" dirty="0"/>
          </a:p>
        </p:txBody>
      </p:sp>
      <p:pic>
        <p:nvPicPr>
          <p:cNvPr id="10" name="Picture 8" descr="Résultat de recherche d'images pour &quot;chariot sur rail&quot;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376" y="3429000"/>
            <a:ext cx="2863934" cy="2145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951984" y="2974114"/>
            <a:ext cx="2350086" cy="2350086"/>
          </a:xfrm>
          <a:prstGeom prst="rect">
            <a:avLst/>
          </a:prstGeom>
        </p:spPr>
      </p:pic>
      <p:sp>
        <p:nvSpPr>
          <p:cNvPr id="13" name="Organigramme : Disque magnétique 12"/>
          <p:cNvSpPr/>
          <p:nvPr/>
        </p:nvSpPr>
        <p:spPr>
          <a:xfrm>
            <a:off x="8891111" y="4702193"/>
            <a:ext cx="2471423" cy="622007"/>
          </a:xfrm>
          <a:prstGeom prst="flowChartMagneticDisk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Organigramme : Disque magnétique 10"/>
          <p:cNvSpPr/>
          <p:nvPr/>
        </p:nvSpPr>
        <p:spPr>
          <a:xfrm>
            <a:off x="1371283" y="3213053"/>
            <a:ext cx="792088" cy="936104"/>
          </a:xfrm>
          <a:prstGeom prst="flowChartMagneticDisk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5" name="Imag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4869160"/>
            <a:ext cx="1219200" cy="1219200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63752" y="3768179"/>
            <a:ext cx="1170331" cy="934014"/>
          </a:xfrm>
          <a:prstGeom prst="rect">
            <a:avLst/>
          </a:prstGeom>
        </p:spPr>
      </p:pic>
      <p:sp>
        <p:nvSpPr>
          <p:cNvPr id="17" name="ZoneTexte 16"/>
          <p:cNvSpPr txBox="1"/>
          <p:nvPr/>
        </p:nvSpPr>
        <p:spPr>
          <a:xfrm>
            <a:off x="239840" y="2153835"/>
            <a:ext cx="2039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/>
              <a:t>Product </a:t>
            </a:r>
            <a:r>
              <a:rPr lang="fr-FR" b="1" dirty="0" err="1" smtClean="0"/>
              <a:t>creation</a:t>
            </a:r>
            <a:r>
              <a:rPr lang="fr-FR" b="1" dirty="0" smtClean="0"/>
              <a:t> :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1130006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4.44444E-6 L 0.23099 0.0997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549" y="497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1.11022E-16 L 0.23099 0.09583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549" y="479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3099 0.09976 L 0.30182 0.09976 C 0.3336 0.09976 0.37279 0.06481 0.37279 0.03657 L 0.37279 -0.02639 " pathEditMode="relative" rAng="0" ptsTypes="AAAA">
                                      <p:cBhvr>
                                        <p:cTn id="12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083" y="-63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6" dur="1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7279 -0.02639 L 0.5263 -0.02639 " pathEditMode="relative" rAng="0" ptsTypes="AA">
                                      <p:cBhvr>
                                        <p:cTn id="22" dur="1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66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250"/>
                            </p:stCondLst>
                            <p:childTnLst>
                              <p:par>
                                <p:cTn id="24" presetID="50" presetClass="path" presetSubtype="0" accel="50000" decel="5000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263 -0.02639 L 0.60899 -0.02639 C 0.64597 -0.02639 0.69167 0.00833 0.69167 0.03657 L 0.69167 0.09976 " pathEditMode="relative" rAng="0" ptsTypes="AAAA">
                                      <p:cBhvr>
                                        <p:cTn id="25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268" y="62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7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3099 0.09584 L 0.14844 0.01389 C 0.13125 -0.00463 0.10547 -0.01435 0.07852 -0.01435 C 0.04792 -0.01435 0.02331 -0.00463 0.00599 0.01389 L -0.07617 0.09584 " pathEditMode="relative" rAng="0" ptsTypes="AAAAA">
                                      <p:cBhvr>
                                        <p:cTn id="32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365" y="-5509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31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4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00"/>
                            </p:stCondLst>
                            <p:childTnLst>
                              <p:par>
                                <p:cTn id="4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1" grpId="2" animBg="1"/>
      <p:bldP spid="11" grpId="3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ECCD1E-CFE9-48A2-9686-B3C4CC576D6B}" type="datetime4">
              <a:rPr lang="fr-FR" smtClean="0"/>
              <a:t>8 mars 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GEA - CDISC  ENSEEIHT 2018 - Projet Long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830FB-56AB-4AC9-903B-FD5BF825B387}" type="slidenum">
              <a:rPr lang="fr-FR" smtClean="0"/>
              <a:t>25</a:t>
            </a:fld>
            <a:endParaRPr lang="fr-FR"/>
          </a:p>
        </p:txBody>
      </p:sp>
      <p:sp>
        <p:nvSpPr>
          <p:cNvPr id="7" name="Espace réservé du contenu 8"/>
          <p:cNvSpPr>
            <a:spLocks noGrp="1"/>
          </p:cNvSpPr>
          <p:nvPr>
            <p:ph idx="1"/>
          </p:nvPr>
        </p:nvSpPr>
        <p:spPr>
          <a:xfrm>
            <a:off x="609600" y="1556793"/>
            <a:ext cx="10972800" cy="64807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b="1" dirty="0" smtClean="0"/>
              <a:t>Programming update</a:t>
            </a:r>
          </a:p>
          <a:p>
            <a:pPr marL="0" indent="0" algn="just">
              <a:buNone/>
            </a:pPr>
            <a:endParaRPr lang="en-GB" sz="2800" dirty="0" smtClean="0"/>
          </a:p>
          <a:p>
            <a:pPr marL="0" indent="0">
              <a:buNone/>
            </a:pPr>
            <a:endParaRPr lang="en-GB" sz="2800" dirty="0"/>
          </a:p>
        </p:txBody>
      </p:sp>
      <p:sp>
        <p:nvSpPr>
          <p:cNvPr id="8" name="Rectangle 7"/>
          <p:cNvSpPr/>
          <p:nvPr/>
        </p:nvSpPr>
        <p:spPr>
          <a:xfrm>
            <a:off x="0" y="254104"/>
            <a:ext cx="12192000" cy="72662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4000" dirty="0" smtClean="0">
                <a:solidFill>
                  <a:prstClr val="white"/>
                </a:solidFill>
              </a:rPr>
              <a:t>	Work and results</a:t>
            </a:r>
            <a:endParaRPr lang="en-GB" sz="4000" dirty="0">
              <a:solidFill>
                <a:prstClr val="white"/>
              </a:solidFill>
            </a:endParaRPr>
          </a:p>
        </p:txBody>
      </p:sp>
      <p:pic>
        <p:nvPicPr>
          <p:cNvPr id="9" name="Image 8" descr="http://hmf.enseeiht.fr/travaux/CD9900/travaux/optmfn/micp/sheets/MCIP_AVBP/n7_logo.gif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18"/>
          <a:stretch/>
        </p:blipFill>
        <p:spPr bwMode="auto">
          <a:xfrm>
            <a:off x="7429386" y="620688"/>
            <a:ext cx="4427254" cy="72008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Rectangle à coins arrondis 9"/>
          <p:cNvSpPr/>
          <p:nvPr/>
        </p:nvSpPr>
        <p:spPr>
          <a:xfrm>
            <a:off x="1347924" y="2974779"/>
            <a:ext cx="1368152" cy="553509"/>
          </a:xfrm>
          <a:prstGeom prst="roundRect">
            <a:avLst/>
          </a:prstGeom>
          <a:solidFill>
            <a:srgbClr val="5A92A6"/>
          </a:solidFill>
          <a:ln>
            <a:solidFill>
              <a:schemeClr val="accent5">
                <a:lumMod val="75000"/>
              </a:schemeClr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Rockwell" panose="02060603020205020403" pitchFamily="18" charset="0"/>
              </a:rPr>
              <a:t>Node</a:t>
            </a:r>
            <a:endParaRPr lang="fr-FR" sz="14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Rockwell" panose="02060603020205020403" pitchFamily="18" charset="0"/>
            </a:endParaRPr>
          </a:p>
        </p:txBody>
      </p:sp>
      <p:sp>
        <p:nvSpPr>
          <p:cNvPr id="11" name="Rectangle à coins arrondis 10"/>
          <p:cNvSpPr/>
          <p:nvPr/>
        </p:nvSpPr>
        <p:spPr>
          <a:xfrm>
            <a:off x="5591944" y="2338250"/>
            <a:ext cx="1368152" cy="553509"/>
          </a:xfrm>
          <a:prstGeom prst="roundRect">
            <a:avLst/>
          </a:prstGeom>
          <a:solidFill>
            <a:srgbClr val="5A92A6"/>
          </a:solidFill>
          <a:ln>
            <a:solidFill>
              <a:schemeClr val="accent5">
                <a:lumMod val="75000"/>
              </a:schemeClr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Rockwell" panose="02060603020205020403" pitchFamily="18" charset="0"/>
              </a:rPr>
              <a:t>Node</a:t>
            </a:r>
            <a:endParaRPr lang="fr-FR" sz="14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Rockwell" panose="02060603020205020403" pitchFamily="18" charset="0"/>
            </a:endParaRPr>
          </a:p>
        </p:txBody>
      </p:sp>
      <p:sp>
        <p:nvSpPr>
          <p:cNvPr id="12" name="Rectangle à coins arrondis 11"/>
          <p:cNvSpPr/>
          <p:nvPr/>
        </p:nvSpPr>
        <p:spPr>
          <a:xfrm>
            <a:off x="1557138" y="5080333"/>
            <a:ext cx="1368152" cy="553509"/>
          </a:xfrm>
          <a:prstGeom prst="roundRect">
            <a:avLst/>
          </a:prstGeom>
          <a:solidFill>
            <a:srgbClr val="5A92A6"/>
          </a:solidFill>
          <a:ln>
            <a:solidFill>
              <a:schemeClr val="accent5">
                <a:lumMod val="75000"/>
              </a:schemeClr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Rockwell" panose="02060603020205020403" pitchFamily="18" charset="0"/>
              </a:rPr>
              <a:t>Node</a:t>
            </a:r>
            <a:endParaRPr lang="fr-FR" sz="14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Rockwell" panose="02060603020205020403" pitchFamily="18" charset="0"/>
            </a:endParaRPr>
          </a:p>
        </p:txBody>
      </p:sp>
      <p:sp>
        <p:nvSpPr>
          <p:cNvPr id="13" name="Rectangle à coins arrondis 12"/>
          <p:cNvSpPr/>
          <p:nvPr/>
        </p:nvSpPr>
        <p:spPr>
          <a:xfrm>
            <a:off x="9192344" y="3528288"/>
            <a:ext cx="1368152" cy="553509"/>
          </a:xfrm>
          <a:prstGeom prst="roundRect">
            <a:avLst/>
          </a:prstGeom>
          <a:solidFill>
            <a:srgbClr val="5A92A6"/>
          </a:solidFill>
          <a:ln>
            <a:solidFill>
              <a:schemeClr val="accent5">
                <a:lumMod val="75000"/>
              </a:schemeClr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Rockwell" panose="02060603020205020403" pitchFamily="18" charset="0"/>
              </a:rPr>
              <a:t>Node</a:t>
            </a:r>
            <a:endParaRPr lang="fr-FR" sz="14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Rockwell" panose="02060603020205020403" pitchFamily="18" charset="0"/>
            </a:endParaRPr>
          </a:p>
        </p:txBody>
      </p:sp>
      <p:sp>
        <p:nvSpPr>
          <p:cNvPr id="14" name="Rectangle à coins arrondis 13"/>
          <p:cNvSpPr/>
          <p:nvPr/>
        </p:nvSpPr>
        <p:spPr>
          <a:xfrm>
            <a:off x="8026400" y="5236203"/>
            <a:ext cx="1368152" cy="553509"/>
          </a:xfrm>
          <a:prstGeom prst="roundRect">
            <a:avLst/>
          </a:prstGeom>
          <a:solidFill>
            <a:srgbClr val="5A92A6"/>
          </a:solidFill>
          <a:ln>
            <a:solidFill>
              <a:schemeClr val="accent5">
                <a:lumMod val="75000"/>
              </a:schemeClr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Rockwell" panose="02060603020205020403" pitchFamily="18" charset="0"/>
              </a:rPr>
              <a:t>Node</a:t>
            </a:r>
            <a:endParaRPr lang="fr-FR" sz="14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Rockwell" panose="02060603020205020403" pitchFamily="18" charset="0"/>
            </a:endParaRPr>
          </a:p>
        </p:txBody>
      </p:sp>
      <p:sp>
        <p:nvSpPr>
          <p:cNvPr id="18" name="Flèche droite rayée 17"/>
          <p:cNvSpPr/>
          <p:nvPr/>
        </p:nvSpPr>
        <p:spPr>
          <a:xfrm rot="1118124">
            <a:off x="3069839" y="3681132"/>
            <a:ext cx="1965813" cy="375701"/>
          </a:xfrm>
          <a:prstGeom prst="stripedRightArrow">
            <a:avLst>
              <a:gd name="adj1" fmla="val 16417"/>
              <a:gd name="adj2" fmla="val 50000"/>
            </a:avLst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Flèche droite rayée 18"/>
          <p:cNvSpPr/>
          <p:nvPr/>
        </p:nvSpPr>
        <p:spPr>
          <a:xfrm rot="12718175">
            <a:off x="6651744" y="4790223"/>
            <a:ext cx="1248364" cy="331685"/>
          </a:xfrm>
          <a:prstGeom prst="stripedRightArrow">
            <a:avLst>
              <a:gd name="adj1" fmla="val 16417"/>
              <a:gd name="adj2" fmla="val 50000"/>
            </a:avLst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Flèche droite rayée 19"/>
          <p:cNvSpPr/>
          <p:nvPr/>
        </p:nvSpPr>
        <p:spPr>
          <a:xfrm rot="7086291">
            <a:off x="5483309" y="3287233"/>
            <a:ext cx="965502" cy="277577"/>
          </a:xfrm>
          <a:prstGeom prst="stripedRightArrow">
            <a:avLst>
              <a:gd name="adj1" fmla="val 16417"/>
              <a:gd name="adj2" fmla="val 50000"/>
            </a:avLst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Flèche droite rayée 20"/>
          <p:cNvSpPr/>
          <p:nvPr/>
        </p:nvSpPr>
        <p:spPr>
          <a:xfrm rot="20312841">
            <a:off x="3100251" y="4716281"/>
            <a:ext cx="1758658" cy="374991"/>
          </a:xfrm>
          <a:prstGeom prst="stripedRightArrow">
            <a:avLst>
              <a:gd name="adj1" fmla="val 16417"/>
              <a:gd name="adj2" fmla="val 50000"/>
            </a:avLst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Flèche droite rayée 21"/>
          <p:cNvSpPr/>
          <p:nvPr/>
        </p:nvSpPr>
        <p:spPr>
          <a:xfrm rot="10009753">
            <a:off x="6710842" y="3762590"/>
            <a:ext cx="2325221" cy="339265"/>
          </a:xfrm>
          <a:prstGeom prst="stripedRightArrow">
            <a:avLst>
              <a:gd name="adj1" fmla="val 16417"/>
              <a:gd name="adj2" fmla="val 50000"/>
            </a:avLst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Organigramme : Bande perforée 22"/>
          <p:cNvSpPr/>
          <p:nvPr/>
        </p:nvSpPr>
        <p:spPr>
          <a:xfrm>
            <a:off x="3647474" y="3640832"/>
            <a:ext cx="736716" cy="455451"/>
          </a:xfrm>
          <a:prstGeom prst="flowChartPunchedTape">
            <a:avLst/>
          </a:prstGeom>
          <a:solidFill>
            <a:srgbClr val="92D050"/>
          </a:solidFill>
          <a:ln>
            <a:solidFill>
              <a:schemeClr val="accent3">
                <a:lumMod val="75000"/>
              </a:schemeClr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Rockwell" panose="02060603020205020403" pitchFamily="18" charset="0"/>
              </a:rPr>
              <a:t>Topic</a:t>
            </a:r>
            <a:endParaRPr lang="fr-FR" sz="11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Rockwell" panose="02060603020205020403" pitchFamily="18" charset="0"/>
            </a:endParaRPr>
          </a:p>
        </p:txBody>
      </p:sp>
      <p:sp>
        <p:nvSpPr>
          <p:cNvPr id="24" name="Organigramme : Bande perforée 23"/>
          <p:cNvSpPr/>
          <p:nvPr/>
        </p:nvSpPr>
        <p:spPr>
          <a:xfrm>
            <a:off x="3685771" y="4665032"/>
            <a:ext cx="736716" cy="455451"/>
          </a:xfrm>
          <a:prstGeom prst="flowChartPunchedTape">
            <a:avLst/>
          </a:prstGeom>
          <a:solidFill>
            <a:srgbClr val="92D050"/>
          </a:solidFill>
          <a:ln>
            <a:solidFill>
              <a:schemeClr val="accent3">
                <a:lumMod val="75000"/>
              </a:schemeClr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Rockwell" panose="02060603020205020403" pitchFamily="18" charset="0"/>
              </a:rPr>
              <a:t>Topic</a:t>
            </a:r>
            <a:endParaRPr lang="fr-FR" sz="11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Rockwell" panose="02060603020205020403" pitchFamily="18" charset="0"/>
            </a:endParaRPr>
          </a:p>
        </p:txBody>
      </p:sp>
      <p:sp>
        <p:nvSpPr>
          <p:cNvPr id="25" name="Organigramme : Bande perforée 24"/>
          <p:cNvSpPr/>
          <p:nvPr/>
        </p:nvSpPr>
        <p:spPr>
          <a:xfrm>
            <a:off x="7578143" y="3672151"/>
            <a:ext cx="736716" cy="455451"/>
          </a:xfrm>
          <a:prstGeom prst="flowChartPunchedTape">
            <a:avLst/>
          </a:prstGeom>
          <a:solidFill>
            <a:srgbClr val="92D050"/>
          </a:solidFill>
          <a:ln>
            <a:solidFill>
              <a:schemeClr val="accent3">
                <a:lumMod val="75000"/>
              </a:schemeClr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Rockwell" panose="02060603020205020403" pitchFamily="18" charset="0"/>
              </a:rPr>
              <a:t>Topic</a:t>
            </a:r>
            <a:endParaRPr lang="fr-FR" sz="11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Rockwell" panose="02060603020205020403" pitchFamily="18" charset="0"/>
            </a:endParaRPr>
          </a:p>
        </p:txBody>
      </p:sp>
      <p:sp>
        <p:nvSpPr>
          <p:cNvPr id="26" name="Organigramme : Bande perforée 25"/>
          <p:cNvSpPr/>
          <p:nvPr/>
        </p:nvSpPr>
        <p:spPr>
          <a:xfrm>
            <a:off x="6960096" y="4853488"/>
            <a:ext cx="736716" cy="455451"/>
          </a:xfrm>
          <a:prstGeom prst="flowChartPunchedTape">
            <a:avLst/>
          </a:prstGeom>
          <a:solidFill>
            <a:srgbClr val="92D050"/>
          </a:solidFill>
          <a:ln>
            <a:solidFill>
              <a:schemeClr val="accent3">
                <a:lumMod val="75000"/>
              </a:schemeClr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Rockwell" panose="02060603020205020403" pitchFamily="18" charset="0"/>
              </a:rPr>
              <a:t>Topic</a:t>
            </a:r>
            <a:endParaRPr lang="fr-FR" sz="11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Rockwell" panose="02060603020205020403" pitchFamily="18" charset="0"/>
            </a:endParaRPr>
          </a:p>
        </p:txBody>
      </p:sp>
      <p:sp>
        <p:nvSpPr>
          <p:cNvPr id="27" name="Organigramme : Bande perforée 26"/>
          <p:cNvSpPr/>
          <p:nvPr/>
        </p:nvSpPr>
        <p:spPr>
          <a:xfrm>
            <a:off x="5550412" y="3149172"/>
            <a:ext cx="736716" cy="455451"/>
          </a:xfrm>
          <a:prstGeom prst="flowChartPunchedTape">
            <a:avLst/>
          </a:prstGeom>
          <a:solidFill>
            <a:srgbClr val="92D050"/>
          </a:solidFill>
          <a:ln>
            <a:solidFill>
              <a:schemeClr val="accent3">
                <a:lumMod val="75000"/>
              </a:schemeClr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Rockwell" panose="02060603020205020403" pitchFamily="18" charset="0"/>
              </a:rPr>
              <a:t>Topic</a:t>
            </a:r>
            <a:endParaRPr lang="fr-FR" sz="11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Rockwell" panose="02060603020205020403" pitchFamily="18" charset="0"/>
            </a:endParaRPr>
          </a:p>
        </p:txBody>
      </p:sp>
      <p:sp>
        <p:nvSpPr>
          <p:cNvPr id="28" name="Rectangle à coins arrondis 27"/>
          <p:cNvSpPr/>
          <p:nvPr/>
        </p:nvSpPr>
        <p:spPr>
          <a:xfrm>
            <a:off x="5145217" y="4081268"/>
            <a:ext cx="1368152" cy="553509"/>
          </a:xfrm>
          <a:prstGeom prst="roundRect">
            <a:avLst/>
          </a:prstGeom>
          <a:solidFill>
            <a:srgbClr val="5A92A6"/>
          </a:solidFill>
          <a:ln>
            <a:solidFill>
              <a:schemeClr val="accent5">
                <a:lumMod val="75000"/>
              </a:schemeClr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Rockwell" panose="02060603020205020403" pitchFamily="18" charset="0"/>
              </a:rPr>
              <a:t>Node</a:t>
            </a:r>
            <a:endParaRPr lang="fr-FR" sz="14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Rockwell" panose="02060603020205020403" pitchFamily="18" charset="0"/>
            </a:endParaRPr>
          </a:p>
        </p:txBody>
      </p:sp>
      <p:pic>
        <p:nvPicPr>
          <p:cNvPr id="16" name="Image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5" y="4476592"/>
            <a:ext cx="880495" cy="880495"/>
          </a:xfrm>
          <a:prstGeom prst="rect">
            <a:avLst/>
          </a:prstGeom>
        </p:spPr>
      </p:pic>
      <p:sp>
        <p:nvSpPr>
          <p:cNvPr id="29" name="ZoneTexte 28"/>
          <p:cNvSpPr txBox="1"/>
          <p:nvPr/>
        </p:nvSpPr>
        <p:spPr>
          <a:xfrm>
            <a:off x="239840" y="2153835"/>
            <a:ext cx="2039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/>
              <a:t>Log file: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2683030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contenu 8"/>
          <p:cNvSpPr>
            <a:spLocks noGrp="1"/>
          </p:cNvSpPr>
          <p:nvPr>
            <p:ph idx="1"/>
          </p:nvPr>
        </p:nvSpPr>
        <p:spPr>
          <a:xfrm>
            <a:off x="609600" y="1556792"/>
            <a:ext cx="10972800" cy="452596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b="1" dirty="0" smtClean="0"/>
              <a:t>TER Subject</a:t>
            </a:r>
          </a:p>
          <a:p>
            <a:pPr marL="0" indent="0">
              <a:buNone/>
            </a:pPr>
            <a:endParaRPr lang="en-GB" sz="2800" dirty="0"/>
          </a:p>
        </p:txBody>
      </p:sp>
      <p:sp>
        <p:nvSpPr>
          <p:cNvPr id="6" name="Espace réservé de la date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623F56-3E4E-49EA-98C5-E65D499F9060}" type="datetime4">
              <a:rPr lang="fr-FR" sz="1400" smtClean="0">
                <a:solidFill>
                  <a:prstClr val="black"/>
                </a:solidFill>
              </a:rPr>
              <a:pPr/>
              <a:t>8 mars 2018</a:t>
            </a:fld>
            <a:endParaRPr lang="fr-FR" sz="1400" dirty="0">
              <a:solidFill>
                <a:prstClr val="black"/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>
          <a:xfrm>
            <a:off x="4472000" y="6356351"/>
            <a:ext cx="3248000" cy="365125"/>
          </a:xfrm>
        </p:spPr>
        <p:txBody>
          <a:bodyPr/>
          <a:lstStyle/>
          <a:p>
            <a:r>
              <a:rPr lang="fr-FR" sz="1400" dirty="0" smtClean="0">
                <a:solidFill>
                  <a:prstClr val="black"/>
                </a:solidFill>
              </a:rPr>
              <a:t>GEA - CDISC  ENSEEIHT 2018 - Projet Long</a:t>
            </a:r>
            <a:endParaRPr lang="fr-FR" sz="1400" dirty="0">
              <a:solidFill>
                <a:prstClr val="black"/>
              </a:solidFill>
            </a:endParaRPr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830FB-56AB-4AC9-903B-FD5BF825B387}" type="slidenum">
              <a:rPr lang="fr-FR" sz="1400" smtClean="0">
                <a:solidFill>
                  <a:prstClr val="black"/>
                </a:solidFill>
              </a:rPr>
              <a:pPr/>
              <a:t>26</a:t>
            </a:fld>
            <a:endParaRPr lang="fr-FR" dirty="0">
              <a:solidFill>
                <a:prstClr val="black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254104"/>
            <a:ext cx="12192000" cy="72662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4000" dirty="0" smtClean="0">
                <a:solidFill>
                  <a:prstClr val="white"/>
                </a:solidFill>
              </a:rPr>
              <a:t>	Work and results</a:t>
            </a:r>
            <a:endParaRPr lang="en-GB" sz="4000" dirty="0">
              <a:solidFill>
                <a:prstClr val="white"/>
              </a:solidFill>
            </a:endParaRPr>
          </a:p>
        </p:txBody>
      </p:sp>
      <p:cxnSp>
        <p:nvCxnSpPr>
          <p:cNvPr id="10" name="Connecteur droit 9"/>
          <p:cNvCxnSpPr/>
          <p:nvPr/>
        </p:nvCxnSpPr>
        <p:spPr>
          <a:xfrm>
            <a:off x="1631504" y="6309320"/>
            <a:ext cx="8928992" cy="0"/>
          </a:xfrm>
          <a:prstGeom prst="line">
            <a:avLst/>
          </a:prstGeom>
          <a:ln w="63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Image 10" descr="http://hmf.enseeiht.fr/travaux/CD9900/travaux/optmfn/micp/sheets/MCIP_AVBP/n7_logo.gif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18"/>
          <a:stretch/>
        </p:blipFill>
        <p:spPr bwMode="auto">
          <a:xfrm>
            <a:off x="7429386" y="620688"/>
            <a:ext cx="4427254" cy="720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Résultat de recherche d'images pour &quot;c++ logo&quot;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000" y="3551458"/>
            <a:ext cx="1152982" cy="1296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ésultat de recherche d'images pour &quot;petri nets logo&quot;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514" y="2910728"/>
            <a:ext cx="4650314" cy="2577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ésultat de recherche d'images pour &quot;sharing&quot;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1047" y="3476699"/>
            <a:ext cx="3157041" cy="1445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Plus 1"/>
          <p:cNvSpPr/>
          <p:nvPr/>
        </p:nvSpPr>
        <p:spPr>
          <a:xfrm>
            <a:off x="5173997" y="3861048"/>
            <a:ext cx="543078" cy="622774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sp>
        <p:nvSpPr>
          <p:cNvPr id="14" name="Plus 13"/>
          <p:cNvSpPr/>
          <p:nvPr/>
        </p:nvSpPr>
        <p:spPr>
          <a:xfrm>
            <a:off x="9292505" y="3861048"/>
            <a:ext cx="543078" cy="622774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7917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contenu 8"/>
          <p:cNvSpPr>
            <a:spLocks noGrp="1"/>
          </p:cNvSpPr>
          <p:nvPr>
            <p:ph idx="1"/>
          </p:nvPr>
        </p:nvSpPr>
        <p:spPr>
          <a:xfrm>
            <a:off x="609600" y="1556792"/>
            <a:ext cx="10972800" cy="452596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b="1" dirty="0" smtClean="0"/>
              <a:t>TER Subject</a:t>
            </a:r>
          </a:p>
          <a:p>
            <a:pPr marL="0" indent="0">
              <a:buNone/>
            </a:pPr>
            <a:r>
              <a:rPr lang="en-GB" sz="2800" dirty="0" smtClean="0"/>
              <a:t>Treat multiple products according to a specific production range</a:t>
            </a:r>
          </a:p>
          <a:p>
            <a:pPr marL="0" indent="0">
              <a:buNone/>
            </a:pPr>
            <a:endParaRPr lang="en-GB" sz="2800" dirty="0"/>
          </a:p>
          <a:p>
            <a:pPr marL="0" indent="0">
              <a:buNone/>
            </a:pPr>
            <a:endParaRPr lang="en-GB" sz="2800" dirty="0" smtClean="0"/>
          </a:p>
          <a:p>
            <a:pPr marL="0" indent="0">
              <a:buNone/>
            </a:pPr>
            <a:endParaRPr lang="en-GB" sz="2800" dirty="0"/>
          </a:p>
          <a:p>
            <a:pPr marL="0" indent="0">
              <a:buNone/>
            </a:pPr>
            <a:r>
              <a:rPr lang="en-GB" sz="2800" dirty="0" err="1" smtClean="0"/>
              <a:t>ProductConfiguration</a:t>
            </a:r>
            <a:r>
              <a:rPr lang="en-GB" sz="2800" dirty="0" smtClean="0"/>
              <a:t> file</a:t>
            </a:r>
          </a:p>
          <a:p>
            <a:pPr marL="0" indent="0">
              <a:buNone/>
            </a:pPr>
            <a:endParaRPr lang="en-GB" sz="2800" dirty="0"/>
          </a:p>
        </p:txBody>
      </p:sp>
      <p:sp>
        <p:nvSpPr>
          <p:cNvPr id="6" name="Espace réservé de la date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623F56-3E4E-49EA-98C5-E65D499F9060}" type="datetime4">
              <a:rPr lang="fr-FR" sz="1400" smtClean="0">
                <a:solidFill>
                  <a:prstClr val="black"/>
                </a:solidFill>
              </a:rPr>
              <a:pPr/>
              <a:t>8 mars 2018</a:t>
            </a:fld>
            <a:endParaRPr lang="fr-FR" sz="1400" dirty="0">
              <a:solidFill>
                <a:prstClr val="black"/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>
          <a:xfrm>
            <a:off x="4472000" y="6356351"/>
            <a:ext cx="3248000" cy="365125"/>
          </a:xfrm>
        </p:spPr>
        <p:txBody>
          <a:bodyPr/>
          <a:lstStyle/>
          <a:p>
            <a:r>
              <a:rPr lang="fr-FR" sz="1400" dirty="0" smtClean="0">
                <a:solidFill>
                  <a:prstClr val="black"/>
                </a:solidFill>
              </a:rPr>
              <a:t>GEA - CDISC  ENSEEIHT 2018 - Projet Long</a:t>
            </a:r>
            <a:endParaRPr lang="fr-FR" sz="1400" dirty="0">
              <a:solidFill>
                <a:prstClr val="black"/>
              </a:solidFill>
            </a:endParaRPr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830FB-56AB-4AC9-903B-FD5BF825B387}" type="slidenum">
              <a:rPr lang="fr-FR" sz="1400" smtClean="0">
                <a:solidFill>
                  <a:prstClr val="black"/>
                </a:solidFill>
              </a:rPr>
              <a:pPr/>
              <a:t>27</a:t>
            </a:fld>
            <a:endParaRPr lang="fr-FR" dirty="0">
              <a:solidFill>
                <a:prstClr val="black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254104"/>
            <a:ext cx="12192000" cy="72662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4000" dirty="0" smtClean="0">
                <a:solidFill>
                  <a:prstClr val="white"/>
                </a:solidFill>
              </a:rPr>
              <a:t>	Work and results</a:t>
            </a:r>
            <a:endParaRPr lang="en-GB" sz="4000" dirty="0">
              <a:solidFill>
                <a:prstClr val="white"/>
              </a:solidFill>
            </a:endParaRPr>
          </a:p>
        </p:txBody>
      </p:sp>
      <p:cxnSp>
        <p:nvCxnSpPr>
          <p:cNvPr id="10" name="Connecteur droit 9"/>
          <p:cNvCxnSpPr/>
          <p:nvPr/>
        </p:nvCxnSpPr>
        <p:spPr>
          <a:xfrm>
            <a:off x="1631504" y="6309320"/>
            <a:ext cx="8928992" cy="0"/>
          </a:xfrm>
          <a:prstGeom prst="line">
            <a:avLst/>
          </a:prstGeom>
          <a:ln w="63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Image 10" descr="http://hmf.enseeiht.fr/travaux/CD9900/travaux/optmfn/micp/sheets/MCIP_AVBP/n7_logo.gif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18"/>
          <a:stretch/>
        </p:blipFill>
        <p:spPr bwMode="auto">
          <a:xfrm>
            <a:off x="7429386" y="620688"/>
            <a:ext cx="4427254" cy="720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0" name="Picture 2" descr="Résultat de recherche d'images pour &quot;todo list&quot;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5467" y="1707352"/>
            <a:ext cx="1606933" cy="1496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e 3"/>
          <p:cNvGrpSpPr/>
          <p:nvPr/>
        </p:nvGrpSpPr>
        <p:grpSpPr>
          <a:xfrm>
            <a:off x="6575903" y="3187188"/>
            <a:ext cx="4979748" cy="2961613"/>
            <a:chOff x="6575903" y="3187188"/>
            <a:chExt cx="4979748" cy="2961613"/>
          </a:xfrm>
        </p:grpSpPr>
        <p:pic>
          <p:nvPicPr>
            <p:cNvPr id="2052" name="Picture 4" descr="Résultat de recherche d'images pour &quot;flowshop&quot;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75903" y="3187188"/>
              <a:ext cx="4979748" cy="29616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Rectangle 2"/>
            <p:cNvSpPr/>
            <p:nvPr/>
          </p:nvSpPr>
          <p:spPr>
            <a:xfrm>
              <a:off x="6889325" y="5506690"/>
              <a:ext cx="1080121" cy="576065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prstClr val="black"/>
                  </a:solidFill>
                </a:rPr>
                <a:t>Standby</a:t>
              </a:r>
            </a:p>
            <a:p>
              <a:pPr algn="ctr"/>
              <a:r>
                <a:rPr lang="fr-FR" dirty="0" err="1" smtClean="0">
                  <a:solidFill>
                    <a:prstClr val="black"/>
                  </a:solidFill>
                </a:rPr>
                <a:t>Done</a:t>
              </a:r>
              <a:endParaRPr lang="fr-FR" dirty="0" smtClean="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83881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contenu 8"/>
          <p:cNvSpPr>
            <a:spLocks noGrp="1"/>
          </p:cNvSpPr>
          <p:nvPr>
            <p:ph idx="1"/>
          </p:nvPr>
        </p:nvSpPr>
        <p:spPr>
          <a:xfrm>
            <a:off x="609600" y="1556792"/>
            <a:ext cx="10972800" cy="452596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b="1" dirty="0" smtClean="0"/>
              <a:t>TER Subject</a:t>
            </a:r>
          </a:p>
          <a:p>
            <a:pPr marL="0" indent="0" algn="ctr">
              <a:buNone/>
            </a:pPr>
            <a:r>
              <a:rPr lang="en-GB" sz="2800" dirty="0" smtClean="0"/>
              <a:t>High level programming </a:t>
            </a:r>
            <a:r>
              <a:rPr lang="en-GB" sz="2800" dirty="0" smtClean="0"/>
              <a:t>functions</a:t>
            </a:r>
            <a:endParaRPr lang="en-GB" sz="2800" dirty="0"/>
          </a:p>
          <a:p>
            <a:pPr marL="0" indent="0">
              <a:buNone/>
            </a:pPr>
            <a:endParaRPr lang="en-GB" sz="2800" dirty="0" smtClean="0"/>
          </a:p>
          <a:p>
            <a:pPr marL="0" indent="0">
              <a:buNone/>
            </a:pPr>
            <a:endParaRPr lang="en-GB" sz="2800" dirty="0"/>
          </a:p>
          <a:p>
            <a:pPr marL="0" indent="0">
              <a:buNone/>
            </a:pPr>
            <a:endParaRPr lang="en-GB" sz="2800" dirty="0"/>
          </a:p>
        </p:txBody>
      </p:sp>
      <p:sp>
        <p:nvSpPr>
          <p:cNvPr id="6" name="Espace réservé de la date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623F56-3E4E-49EA-98C5-E65D499F9060}" type="datetime4">
              <a:rPr lang="fr-FR" sz="1400" smtClean="0">
                <a:solidFill>
                  <a:prstClr val="black"/>
                </a:solidFill>
              </a:rPr>
              <a:pPr/>
              <a:t>8 mars 2018</a:t>
            </a:fld>
            <a:endParaRPr lang="fr-FR" sz="1400" dirty="0">
              <a:solidFill>
                <a:prstClr val="black"/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>
          <a:xfrm>
            <a:off x="4472000" y="6356351"/>
            <a:ext cx="3248000" cy="365125"/>
          </a:xfrm>
        </p:spPr>
        <p:txBody>
          <a:bodyPr/>
          <a:lstStyle/>
          <a:p>
            <a:r>
              <a:rPr lang="fr-FR" sz="1400" dirty="0" smtClean="0">
                <a:solidFill>
                  <a:prstClr val="black"/>
                </a:solidFill>
              </a:rPr>
              <a:t>GEA - CDISC  ENSEEIHT 2018 - Projet Long</a:t>
            </a:r>
            <a:endParaRPr lang="fr-FR" sz="1400" dirty="0">
              <a:solidFill>
                <a:prstClr val="black"/>
              </a:solidFill>
            </a:endParaRPr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830FB-56AB-4AC9-903B-FD5BF825B387}" type="slidenum">
              <a:rPr lang="fr-FR" sz="1400" smtClean="0">
                <a:solidFill>
                  <a:prstClr val="black"/>
                </a:solidFill>
              </a:rPr>
              <a:pPr/>
              <a:t>28</a:t>
            </a:fld>
            <a:endParaRPr lang="fr-FR" dirty="0">
              <a:solidFill>
                <a:prstClr val="black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254104"/>
            <a:ext cx="12192000" cy="72662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4000" dirty="0" smtClean="0">
                <a:solidFill>
                  <a:prstClr val="white"/>
                </a:solidFill>
              </a:rPr>
              <a:t>	Work and results</a:t>
            </a:r>
            <a:endParaRPr lang="en-GB" sz="4000" dirty="0">
              <a:solidFill>
                <a:prstClr val="white"/>
              </a:solidFill>
            </a:endParaRPr>
          </a:p>
        </p:txBody>
      </p:sp>
      <p:cxnSp>
        <p:nvCxnSpPr>
          <p:cNvPr id="10" name="Connecteur droit 9"/>
          <p:cNvCxnSpPr/>
          <p:nvPr/>
        </p:nvCxnSpPr>
        <p:spPr>
          <a:xfrm>
            <a:off x="1631504" y="6309320"/>
            <a:ext cx="8928992" cy="0"/>
          </a:xfrm>
          <a:prstGeom prst="line">
            <a:avLst/>
          </a:prstGeom>
          <a:ln w="63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Image 10" descr="http://hmf.enseeiht.fr/travaux/CD9900/travaux/optmfn/micp/sheets/MCIP_AVBP/n7_logo.gif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18"/>
          <a:stretch/>
        </p:blipFill>
        <p:spPr bwMode="auto">
          <a:xfrm>
            <a:off x="7429386" y="620688"/>
            <a:ext cx="4427254" cy="720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8" name="Picture 2" descr="Résultat de recherche d'images pour &quot;lbr iiwa 14&quot;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5623" y="3178678"/>
            <a:ext cx="2380754" cy="2380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Image associé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4905" y="3572558"/>
            <a:ext cx="2230190" cy="1592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Résultat de recherche d'images pour &quot;chariot sur rail&quot;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991" y="3075448"/>
            <a:ext cx="3454018" cy="2587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7802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contenu 8"/>
          <p:cNvSpPr>
            <a:spLocks noGrp="1"/>
          </p:cNvSpPr>
          <p:nvPr>
            <p:ph idx="1"/>
          </p:nvPr>
        </p:nvSpPr>
        <p:spPr>
          <a:xfrm>
            <a:off x="609600" y="1556792"/>
            <a:ext cx="10972800" cy="4525963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sz="2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Introduction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Context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Objectives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Working process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Working environment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Concrete results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b="1" dirty="0" smtClean="0"/>
              <a:t>Personal experience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Conclusion</a:t>
            </a:r>
            <a:endParaRPr lang="en-GB" sz="2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0" indent="0">
              <a:buNone/>
            </a:pPr>
            <a:endParaRPr lang="en-GB" sz="2800" dirty="0"/>
          </a:p>
        </p:txBody>
      </p:sp>
      <p:sp>
        <p:nvSpPr>
          <p:cNvPr id="6" name="Espace réservé de la date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623F56-3E4E-49EA-98C5-E65D499F9060}" type="datetime4">
              <a:rPr lang="fr-FR" sz="1400" smtClean="0">
                <a:solidFill>
                  <a:schemeClr val="tx1"/>
                </a:solidFill>
              </a:rPr>
              <a:t>8 mars 2018</a:t>
            </a:fld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>
          <a:xfrm>
            <a:off x="4472000" y="6356351"/>
            <a:ext cx="3248000" cy="365125"/>
          </a:xfrm>
        </p:spPr>
        <p:txBody>
          <a:bodyPr/>
          <a:lstStyle/>
          <a:p>
            <a:r>
              <a:rPr lang="fr-FR" sz="1400" dirty="0" smtClean="0">
                <a:solidFill>
                  <a:schemeClr val="tx1"/>
                </a:solidFill>
              </a:rPr>
              <a:t>GEA - CDISC  ENSEEIHT 2018 - Projet Long</a:t>
            </a:r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830FB-56AB-4AC9-903B-FD5BF825B387}" type="slidenum">
              <a:rPr lang="fr-FR" sz="1400" smtClean="0">
                <a:solidFill>
                  <a:schemeClr val="tx1"/>
                </a:solidFill>
              </a:rPr>
              <a:t>29</a:t>
            </a:fld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254104"/>
            <a:ext cx="12192000" cy="72662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4000" dirty="0" smtClean="0"/>
              <a:t>	Personal experience</a:t>
            </a:r>
            <a:endParaRPr lang="en-GB" sz="4000" dirty="0"/>
          </a:p>
        </p:txBody>
      </p:sp>
      <p:cxnSp>
        <p:nvCxnSpPr>
          <p:cNvPr id="10" name="Connecteur droit 9"/>
          <p:cNvCxnSpPr/>
          <p:nvPr/>
        </p:nvCxnSpPr>
        <p:spPr>
          <a:xfrm>
            <a:off x="1631504" y="6309320"/>
            <a:ext cx="8928992" cy="0"/>
          </a:xfrm>
          <a:prstGeom prst="line">
            <a:avLst/>
          </a:prstGeom>
          <a:ln w="63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Image 10" descr="http://hmf.enseeiht.fr/travaux/CD9900/travaux/optmfn/micp/sheets/MCIP_AVBP/n7_logo.gif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18"/>
          <a:stretch/>
        </p:blipFill>
        <p:spPr bwMode="auto">
          <a:xfrm>
            <a:off x="7429386" y="620688"/>
            <a:ext cx="4427254" cy="7200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072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contenu 8"/>
          <p:cNvSpPr>
            <a:spLocks noGrp="1"/>
          </p:cNvSpPr>
          <p:nvPr>
            <p:ph idx="1"/>
          </p:nvPr>
        </p:nvSpPr>
        <p:spPr>
          <a:xfrm>
            <a:off x="609600" y="1556792"/>
            <a:ext cx="109728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smtClean="0"/>
              <a:t>“</a:t>
            </a:r>
            <a:r>
              <a:rPr lang="en-GB" dirty="0" err="1" smtClean="0"/>
              <a:t>Projet</a:t>
            </a:r>
            <a:r>
              <a:rPr lang="en-GB" dirty="0" smtClean="0"/>
              <a:t> Long” structure :</a:t>
            </a:r>
          </a:p>
          <a:p>
            <a:pPr marL="0" indent="0">
              <a:buNone/>
            </a:pPr>
            <a:endParaRPr lang="en-GB" sz="2800" dirty="0"/>
          </a:p>
          <a:p>
            <a:pPr lvl="1">
              <a:buFont typeface="Calibri" panose="020F0502020204030204" pitchFamily="34" charset="0"/>
              <a:buChar char="―"/>
            </a:pPr>
            <a:r>
              <a:rPr lang="en-GB" dirty="0" smtClean="0"/>
              <a:t> 6 weeks project</a:t>
            </a:r>
          </a:p>
          <a:p>
            <a:pPr lvl="1">
              <a:buFont typeface="Calibri" panose="020F0502020204030204" pitchFamily="34" charset="0"/>
              <a:buChar char="―"/>
            </a:pPr>
            <a:r>
              <a:rPr lang="en-GB" dirty="0"/>
              <a:t> </a:t>
            </a:r>
            <a:r>
              <a:rPr lang="en-GB" dirty="0" smtClean="0"/>
              <a:t>Working with engineers </a:t>
            </a:r>
          </a:p>
          <a:p>
            <a:pPr lvl="1">
              <a:buFont typeface="Calibri" panose="020F0502020204030204" pitchFamily="34" charset="0"/>
              <a:buChar char="―"/>
            </a:pPr>
            <a:r>
              <a:rPr lang="en-GB" dirty="0"/>
              <a:t> </a:t>
            </a:r>
            <a:r>
              <a:rPr lang="en-GB" dirty="0" smtClean="0"/>
              <a:t>One foot in the professional world</a:t>
            </a:r>
          </a:p>
          <a:p>
            <a:pPr lvl="1">
              <a:buFont typeface="Calibri" panose="020F0502020204030204" pitchFamily="34" charset="0"/>
              <a:buChar char="―"/>
            </a:pPr>
            <a:r>
              <a:rPr lang="en-GB" dirty="0"/>
              <a:t> </a:t>
            </a:r>
            <a:r>
              <a:rPr lang="en-GB" dirty="0" smtClean="0"/>
              <a:t>Multi-language experience</a:t>
            </a:r>
          </a:p>
          <a:p>
            <a:pPr marL="0" indent="0">
              <a:buNone/>
            </a:pPr>
            <a:endParaRPr lang="en-GB" sz="2800" dirty="0"/>
          </a:p>
        </p:txBody>
      </p:sp>
      <p:sp>
        <p:nvSpPr>
          <p:cNvPr id="6" name="Espace réservé de la date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623F56-3E4E-49EA-98C5-E65D499F9060}" type="datetime4">
              <a:rPr lang="fr-FR" sz="1400" smtClean="0">
                <a:solidFill>
                  <a:schemeClr val="tx1"/>
                </a:solidFill>
              </a:rPr>
              <a:t>8 mars 2018</a:t>
            </a:fld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>
          <a:xfrm>
            <a:off x="4472000" y="6356351"/>
            <a:ext cx="3248000" cy="365125"/>
          </a:xfrm>
        </p:spPr>
        <p:txBody>
          <a:bodyPr/>
          <a:lstStyle/>
          <a:p>
            <a:r>
              <a:rPr lang="fr-FR" sz="1400" dirty="0" smtClean="0">
                <a:solidFill>
                  <a:schemeClr val="tx1"/>
                </a:solidFill>
              </a:rPr>
              <a:t>GEA - CDISC  ENSEEIHT 2018 - Projet Long</a:t>
            </a:r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830FB-56AB-4AC9-903B-FD5BF825B387}" type="slidenum">
              <a:rPr lang="fr-FR" sz="1400" smtClean="0">
                <a:solidFill>
                  <a:schemeClr val="tx1"/>
                </a:solidFill>
              </a:rPr>
              <a:t>3</a:t>
            </a:fld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254104"/>
            <a:ext cx="12192000" cy="72662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4000" dirty="0" smtClean="0"/>
              <a:t>	</a:t>
            </a:r>
            <a:r>
              <a:rPr lang="en-GB" sz="4000" dirty="0" smtClean="0"/>
              <a:t>Introduction</a:t>
            </a:r>
            <a:endParaRPr lang="en-GB" sz="4000" dirty="0"/>
          </a:p>
        </p:txBody>
      </p:sp>
      <p:cxnSp>
        <p:nvCxnSpPr>
          <p:cNvPr id="10" name="Connecteur droit 9"/>
          <p:cNvCxnSpPr/>
          <p:nvPr/>
        </p:nvCxnSpPr>
        <p:spPr>
          <a:xfrm>
            <a:off x="1631504" y="6309320"/>
            <a:ext cx="8928992" cy="0"/>
          </a:xfrm>
          <a:prstGeom prst="line">
            <a:avLst/>
          </a:prstGeom>
          <a:ln w="63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Image 10" descr="http://hmf.enseeiht.fr/travaux/CD9900/travaux/optmfn/micp/sheets/MCIP_AVBP/n7_logo.gif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18"/>
          <a:stretch/>
        </p:blipFill>
        <p:spPr bwMode="auto">
          <a:xfrm>
            <a:off x="7429386" y="620688"/>
            <a:ext cx="4427254" cy="720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9386" y="3054086"/>
            <a:ext cx="3046859" cy="3028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634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contenu 8"/>
          <p:cNvSpPr>
            <a:spLocks noGrp="1"/>
          </p:cNvSpPr>
          <p:nvPr>
            <p:ph idx="1"/>
          </p:nvPr>
        </p:nvSpPr>
        <p:spPr>
          <a:xfrm>
            <a:off x="609600" y="1556792"/>
            <a:ext cx="10972800" cy="452596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b="1" dirty="0" smtClean="0"/>
              <a:t>Teamwork</a:t>
            </a:r>
            <a:endParaRPr lang="en-GB" sz="2800" b="1" dirty="0" smtClean="0"/>
          </a:p>
          <a:p>
            <a:pPr marL="0" indent="0" algn="ctr">
              <a:buNone/>
            </a:pPr>
            <a:endParaRPr lang="en-GB" sz="2800" dirty="0"/>
          </a:p>
          <a:p>
            <a:pPr marL="0" indent="0" algn="ctr">
              <a:buNone/>
            </a:pPr>
            <a:endParaRPr lang="en-GB" sz="2800" dirty="0"/>
          </a:p>
        </p:txBody>
      </p:sp>
      <p:sp>
        <p:nvSpPr>
          <p:cNvPr id="6" name="Espace réservé de la date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623F56-3E4E-49EA-98C5-E65D499F9060}" type="datetime4">
              <a:rPr lang="fr-FR" sz="1400" smtClean="0">
                <a:solidFill>
                  <a:prstClr val="black"/>
                </a:solidFill>
              </a:rPr>
              <a:pPr/>
              <a:t>8 mars 2018</a:t>
            </a:fld>
            <a:endParaRPr lang="fr-FR" sz="1400" dirty="0">
              <a:solidFill>
                <a:prstClr val="black"/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>
          <a:xfrm>
            <a:off x="4472000" y="6356351"/>
            <a:ext cx="3248000" cy="365125"/>
          </a:xfrm>
        </p:spPr>
        <p:txBody>
          <a:bodyPr/>
          <a:lstStyle/>
          <a:p>
            <a:r>
              <a:rPr lang="fr-FR" sz="1400" dirty="0" smtClean="0">
                <a:solidFill>
                  <a:prstClr val="black"/>
                </a:solidFill>
              </a:rPr>
              <a:t>GEA - CDISC  ENSEEIHT 2018 - Projet Long</a:t>
            </a:r>
            <a:endParaRPr lang="fr-FR" sz="1400" dirty="0">
              <a:solidFill>
                <a:prstClr val="black"/>
              </a:solidFill>
            </a:endParaRPr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830FB-56AB-4AC9-903B-FD5BF825B387}" type="slidenum">
              <a:rPr lang="fr-FR" sz="1400" smtClean="0">
                <a:solidFill>
                  <a:prstClr val="black"/>
                </a:solidFill>
              </a:rPr>
              <a:pPr/>
              <a:t>30</a:t>
            </a:fld>
            <a:endParaRPr lang="fr-FR" sz="1400" dirty="0">
              <a:solidFill>
                <a:prstClr val="black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254104"/>
            <a:ext cx="12192000" cy="72662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4000" dirty="0" smtClean="0">
                <a:solidFill>
                  <a:prstClr val="white"/>
                </a:solidFill>
              </a:rPr>
              <a:t>	Personal experience</a:t>
            </a:r>
            <a:endParaRPr lang="en-GB" sz="4000" dirty="0">
              <a:solidFill>
                <a:prstClr val="white"/>
              </a:solidFill>
            </a:endParaRPr>
          </a:p>
        </p:txBody>
      </p:sp>
      <p:cxnSp>
        <p:nvCxnSpPr>
          <p:cNvPr id="10" name="Connecteur droit 9"/>
          <p:cNvCxnSpPr/>
          <p:nvPr/>
        </p:nvCxnSpPr>
        <p:spPr>
          <a:xfrm>
            <a:off x="1631504" y="6309320"/>
            <a:ext cx="8928992" cy="0"/>
          </a:xfrm>
          <a:prstGeom prst="line">
            <a:avLst/>
          </a:prstGeom>
          <a:ln w="63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Image 10" descr="http://hmf.enseeiht.fr/travaux/CD9900/travaux/optmfn/micp/sheets/MCIP_AVBP/n7_logo.gif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18"/>
          <a:stretch/>
        </p:blipFill>
        <p:spPr bwMode="auto">
          <a:xfrm>
            <a:off x="7429386" y="620688"/>
            <a:ext cx="4427254" cy="720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3592" y="2064578"/>
            <a:ext cx="7344816" cy="4131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849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contenu 8"/>
          <p:cNvSpPr>
            <a:spLocks noGrp="1"/>
          </p:cNvSpPr>
          <p:nvPr>
            <p:ph idx="1"/>
          </p:nvPr>
        </p:nvSpPr>
        <p:spPr>
          <a:xfrm>
            <a:off x="609600" y="1556792"/>
            <a:ext cx="10972800" cy="452596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b="1" dirty="0" smtClean="0"/>
              <a:t>Project Management</a:t>
            </a:r>
          </a:p>
          <a:p>
            <a:pPr marL="0" indent="0" algn="ctr">
              <a:buNone/>
            </a:pPr>
            <a:endParaRPr lang="en-GB" sz="2800" dirty="0"/>
          </a:p>
          <a:p>
            <a:pPr marL="0" indent="0" algn="ctr">
              <a:buNone/>
            </a:pPr>
            <a:endParaRPr lang="en-GB" sz="2800" dirty="0" smtClean="0"/>
          </a:p>
          <a:p>
            <a:pPr marL="0" indent="0" algn="ctr">
              <a:buNone/>
            </a:pPr>
            <a:endParaRPr lang="en-GB" sz="2800" dirty="0"/>
          </a:p>
          <a:p>
            <a:pPr marL="0" indent="0" algn="ctr">
              <a:buNone/>
            </a:pPr>
            <a:endParaRPr lang="en-GB" sz="2800" dirty="0"/>
          </a:p>
        </p:txBody>
      </p:sp>
      <p:sp>
        <p:nvSpPr>
          <p:cNvPr id="6" name="Espace réservé de la date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623F56-3E4E-49EA-98C5-E65D499F9060}" type="datetime4">
              <a:rPr lang="fr-FR" sz="1400" smtClean="0">
                <a:solidFill>
                  <a:prstClr val="black"/>
                </a:solidFill>
              </a:rPr>
              <a:pPr/>
              <a:t>8 mars 2018</a:t>
            </a:fld>
            <a:endParaRPr lang="fr-FR" sz="1400" dirty="0">
              <a:solidFill>
                <a:prstClr val="black"/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>
          <a:xfrm>
            <a:off x="4472000" y="6356351"/>
            <a:ext cx="3248000" cy="365125"/>
          </a:xfrm>
        </p:spPr>
        <p:txBody>
          <a:bodyPr/>
          <a:lstStyle/>
          <a:p>
            <a:r>
              <a:rPr lang="fr-FR" sz="1400" dirty="0" smtClean="0">
                <a:solidFill>
                  <a:prstClr val="black"/>
                </a:solidFill>
              </a:rPr>
              <a:t>GEA - CDISC  ENSEEIHT 2018 - Projet Long</a:t>
            </a:r>
            <a:endParaRPr lang="fr-FR" sz="1400" dirty="0">
              <a:solidFill>
                <a:prstClr val="black"/>
              </a:solidFill>
            </a:endParaRPr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830FB-56AB-4AC9-903B-FD5BF825B387}" type="slidenum">
              <a:rPr lang="fr-FR" sz="1400" smtClean="0">
                <a:solidFill>
                  <a:prstClr val="black"/>
                </a:solidFill>
              </a:rPr>
              <a:pPr/>
              <a:t>31</a:t>
            </a:fld>
            <a:endParaRPr lang="fr-FR" sz="1400" dirty="0">
              <a:solidFill>
                <a:prstClr val="black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254104"/>
            <a:ext cx="12192000" cy="72662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4000" dirty="0" smtClean="0">
                <a:solidFill>
                  <a:prstClr val="white"/>
                </a:solidFill>
              </a:rPr>
              <a:t>	Personal experience</a:t>
            </a:r>
            <a:endParaRPr lang="en-GB" sz="4000" dirty="0">
              <a:solidFill>
                <a:prstClr val="white"/>
              </a:solidFill>
            </a:endParaRPr>
          </a:p>
        </p:txBody>
      </p:sp>
      <p:cxnSp>
        <p:nvCxnSpPr>
          <p:cNvPr id="10" name="Connecteur droit 9"/>
          <p:cNvCxnSpPr/>
          <p:nvPr/>
        </p:nvCxnSpPr>
        <p:spPr>
          <a:xfrm>
            <a:off x="1631504" y="6309320"/>
            <a:ext cx="8928992" cy="0"/>
          </a:xfrm>
          <a:prstGeom prst="line">
            <a:avLst/>
          </a:prstGeom>
          <a:ln w="63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Image 10" descr="http://hmf.enseeiht.fr/travaux/CD9900/travaux/optmfn/micp/sheets/MCIP_AVBP/n7_logo.gif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18"/>
          <a:stretch/>
        </p:blipFill>
        <p:spPr bwMode="auto">
          <a:xfrm>
            <a:off x="7429386" y="620688"/>
            <a:ext cx="4427254" cy="720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4" name="Picture 2" descr="Résultat de recherche d'images pour &quot;project&quot;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0143" y="2214297"/>
            <a:ext cx="7711713" cy="3855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5999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contenu 8"/>
          <p:cNvSpPr>
            <a:spLocks noGrp="1"/>
          </p:cNvSpPr>
          <p:nvPr>
            <p:ph idx="1"/>
          </p:nvPr>
        </p:nvSpPr>
        <p:spPr>
          <a:xfrm>
            <a:off x="609600" y="1340768"/>
            <a:ext cx="10972800" cy="474198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b="1" dirty="0" smtClean="0"/>
              <a:t>Engineering approach</a:t>
            </a:r>
            <a:endParaRPr lang="en-GB" b="1" dirty="0"/>
          </a:p>
        </p:txBody>
      </p:sp>
      <p:sp>
        <p:nvSpPr>
          <p:cNvPr id="6" name="Espace réservé de la date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623F56-3E4E-49EA-98C5-E65D499F9060}" type="datetime4">
              <a:rPr lang="fr-FR" sz="1400" smtClean="0">
                <a:solidFill>
                  <a:prstClr val="black"/>
                </a:solidFill>
              </a:rPr>
              <a:pPr/>
              <a:t>8 mars 2018</a:t>
            </a:fld>
            <a:endParaRPr lang="fr-FR" sz="1400" dirty="0">
              <a:solidFill>
                <a:prstClr val="black"/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>
          <a:xfrm>
            <a:off x="4472000" y="6356351"/>
            <a:ext cx="3248000" cy="365125"/>
          </a:xfrm>
        </p:spPr>
        <p:txBody>
          <a:bodyPr/>
          <a:lstStyle/>
          <a:p>
            <a:r>
              <a:rPr lang="fr-FR" sz="1400" dirty="0" smtClean="0">
                <a:solidFill>
                  <a:prstClr val="black"/>
                </a:solidFill>
              </a:rPr>
              <a:t>GEA - CDISC  ENSEEIHT 2018 - Projet Long</a:t>
            </a:r>
            <a:endParaRPr lang="fr-FR" sz="1400" dirty="0">
              <a:solidFill>
                <a:prstClr val="black"/>
              </a:solidFill>
            </a:endParaRPr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830FB-56AB-4AC9-903B-FD5BF825B387}" type="slidenum">
              <a:rPr lang="fr-FR" sz="1400" smtClean="0">
                <a:solidFill>
                  <a:prstClr val="black"/>
                </a:solidFill>
              </a:rPr>
              <a:pPr/>
              <a:t>32</a:t>
            </a:fld>
            <a:endParaRPr lang="fr-FR" sz="1400" dirty="0">
              <a:solidFill>
                <a:prstClr val="black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254104"/>
            <a:ext cx="12192000" cy="72662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4000" dirty="0" smtClean="0">
                <a:solidFill>
                  <a:prstClr val="white"/>
                </a:solidFill>
              </a:rPr>
              <a:t>	Personal experience</a:t>
            </a:r>
            <a:endParaRPr lang="en-GB" sz="4000" dirty="0">
              <a:solidFill>
                <a:prstClr val="white"/>
              </a:solidFill>
            </a:endParaRPr>
          </a:p>
        </p:txBody>
      </p:sp>
      <p:cxnSp>
        <p:nvCxnSpPr>
          <p:cNvPr id="10" name="Connecteur droit 9"/>
          <p:cNvCxnSpPr/>
          <p:nvPr/>
        </p:nvCxnSpPr>
        <p:spPr>
          <a:xfrm>
            <a:off x="1631504" y="6309320"/>
            <a:ext cx="8928992" cy="0"/>
          </a:xfrm>
          <a:prstGeom prst="line">
            <a:avLst/>
          </a:prstGeom>
          <a:ln w="63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Image 10" descr="http://hmf.enseeiht.fr/travaux/CD9900/travaux/optmfn/micp/sheets/MCIP_AVBP/n7_logo.gif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18"/>
          <a:stretch/>
        </p:blipFill>
        <p:spPr bwMode="auto">
          <a:xfrm>
            <a:off x="7429386" y="620688"/>
            <a:ext cx="4427254" cy="720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46" name="Picture 2" descr="Image associé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9380" y="2077199"/>
            <a:ext cx="4173240" cy="4173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5543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contenu 8"/>
          <p:cNvSpPr>
            <a:spLocks noGrp="1"/>
          </p:cNvSpPr>
          <p:nvPr>
            <p:ph idx="1"/>
          </p:nvPr>
        </p:nvSpPr>
        <p:spPr>
          <a:xfrm>
            <a:off x="609600" y="1645966"/>
            <a:ext cx="11247040" cy="458372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b="1" dirty="0" smtClean="0"/>
              <a:t>Difficulties</a:t>
            </a:r>
            <a:endParaRPr lang="en-GB" sz="2800" b="1" dirty="0" smtClean="0"/>
          </a:p>
          <a:p>
            <a:pPr>
              <a:buFont typeface="Wingdings" panose="05000000000000000000" pitchFamily="2" charset="2"/>
              <a:buChar char="§"/>
            </a:pPr>
            <a:endParaRPr lang="en-GB" sz="2800" dirty="0" smtClean="0"/>
          </a:p>
          <a:p>
            <a:pPr>
              <a:buFont typeface="Wingdings" panose="05000000000000000000" pitchFamily="2" charset="2"/>
              <a:buChar char="§"/>
            </a:pPr>
            <a:endParaRPr lang="en-GB" sz="2800" dirty="0"/>
          </a:p>
          <a:p>
            <a:pPr>
              <a:buFont typeface="Wingdings" panose="05000000000000000000" pitchFamily="2" charset="2"/>
              <a:buChar char="§"/>
            </a:pPr>
            <a:r>
              <a:rPr lang="en-GB" sz="2800" dirty="0" smtClean="0"/>
              <a:t>Carry on an existing project</a:t>
            </a:r>
          </a:p>
          <a:p>
            <a:pPr>
              <a:buFont typeface="Wingdings" panose="05000000000000000000" pitchFamily="2" charset="2"/>
              <a:buChar char="§"/>
            </a:pPr>
            <a:endParaRPr lang="en-GB" sz="2800" dirty="0" smtClean="0"/>
          </a:p>
          <a:p>
            <a:pPr>
              <a:buFont typeface="Wingdings" panose="05000000000000000000" pitchFamily="2" charset="2"/>
              <a:buChar char="§"/>
            </a:pPr>
            <a:r>
              <a:rPr lang="en-GB" sz="2800" dirty="0" smtClean="0"/>
              <a:t>New working environment</a:t>
            </a:r>
          </a:p>
          <a:p>
            <a:pPr marL="0" indent="0">
              <a:buNone/>
            </a:pPr>
            <a:endParaRPr lang="en-GB" sz="2800" dirty="0" smtClean="0"/>
          </a:p>
          <a:p>
            <a:pPr marL="0" indent="0">
              <a:buNone/>
            </a:pPr>
            <a:endParaRPr lang="en-GB" sz="2800" dirty="0"/>
          </a:p>
          <a:p>
            <a:pPr marL="0" indent="0" algn="ctr">
              <a:buNone/>
            </a:pPr>
            <a:endParaRPr lang="en-GB" sz="2800" dirty="0" smtClean="0"/>
          </a:p>
          <a:p>
            <a:pPr marL="0" indent="0" algn="ctr">
              <a:buNone/>
            </a:pPr>
            <a:endParaRPr lang="en-GB" sz="2800" dirty="0"/>
          </a:p>
          <a:p>
            <a:pPr marL="0" indent="0" algn="ctr">
              <a:buNone/>
            </a:pPr>
            <a:endParaRPr lang="en-GB" sz="2800" dirty="0"/>
          </a:p>
        </p:txBody>
      </p:sp>
      <p:sp>
        <p:nvSpPr>
          <p:cNvPr id="6" name="Espace réservé de la date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623F56-3E4E-49EA-98C5-E65D499F9060}" type="datetime4">
              <a:rPr lang="fr-FR" sz="1400" smtClean="0">
                <a:solidFill>
                  <a:prstClr val="black"/>
                </a:solidFill>
              </a:rPr>
              <a:pPr/>
              <a:t>8 mars 2018</a:t>
            </a:fld>
            <a:endParaRPr lang="fr-FR" sz="1400" dirty="0">
              <a:solidFill>
                <a:prstClr val="black"/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>
          <a:xfrm>
            <a:off x="4472000" y="6356351"/>
            <a:ext cx="3248000" cy="365125"/>
          </a:xfrm>
        </p:spPr>
        <p:txBody>
          <a:bodyPr/>
          <a:lstStyle/>
          <a:p>
            <a:r>
              <a:rPr lang="fr-FR" sz="1400" dirty="0" smtClean="0">
                <a:solidFill>
                  <a:prstClr val="black"/>
                </a:solidFill>
              </a:rPr>
              <a:t>GEA - CDISC  ENSEEIHT 2018 - Projet Long</a:t>
            </a:r>
            <a:endParaRPr lang="fr-FR" sz="1400" dirty="0">
              <a:solidFill>
                <a:prstClr val="black"/>
              </a:solidFill>
            </a:endParaRPr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830FB-56AB-4AC9-903B-FD5BF825B387}" type="slidenum">
              <a:rPr lang="fr-FR" sz="1400" smtClean="0">
                <a:solidFill>
                  <a:prstClr val="black"/>
                </a:solidFill>
              </a:rPr>
              <a:pPr/>
              <a:t>33</a:t>
            </a:fld>
            <a:endParaRPr lang="fr-FR" sz="1400" dirty="0">
              <a:solidFill>
                <a:prstClr val="black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254104"/>
            <a:ext cx="12192000" cy="72662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4000" dirty="0" smtClean="0">
                <a:solidFill>
                  <a:prstClr val="white"/>
                </a:solidFill>
              </a:rPr>
              <a:t>	Personal experience</a:t>
            </a:r>
            <a:endParaRPr lang="en-GB" sz="4000" dirty="0">
              <a:solidFill>
                <a:prstClr val="white"/>
              </a:solidFill>
            </a:endParaRPr>
          </a:p>
        </p:txBody>
      </p:sp>
      <p:cxnSp>
        <p:nvCxnSpPr>
          <p:cNvPr id="10" name="Connecteur droit 9"/>
          <p:cNvCxnSpPr/>
          <p:nvPr/>
        </p:nvCxnSpPr>
        <p:spPr>
          <a:xfrm>
            <a:off x="1631504" y="6309320"/>
            <a:ext cx="8928992" cy="0"/>
          </a:xfrm>
          <a:prstGeom prst="line">
            <a:avLst/>
          </a:prstGeom>
          <a:ln w="63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Image 10" descr="http://hmf.enseeiht.fr/travaux/CD9900/travaux/optmfn/micp/sheets/MCIP_AVBP/n7_logo.gif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18"/>
          <a:stretch/>
        </p:blipFill>
        <p:spPr bwMode="auto">
          <a:xfrm>
            <a:off x="7429386" y="620688"/>
            <a:ext cx="4427254" cy="720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2" name="Picture 2" descr="Image associé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5012" y="2392141"/>
            <a:ext cx="6307388" cy="3837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5114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contenu 8"/>
          <p:cNvSpPr>
            <a:spLocks noGrp="1"/>
          </p:cNvSpPr>
          <p:nvPr>
            <p:ph idx="1"/>
          </p:nvPr>
        </p:nvSpPr>
        <p:spPr>
          <a:xfrm>
            <a:off x="609600" y="1556792"/>
            <a:ext cx="10972800" cy="4525963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sz="2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Introduction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Context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Objectives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Working process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Working environment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Concrete results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Personal experience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b="1" dirty="0" smtClean="0"/>
              <a:t>Conclusion</a:t>
            </a:r>
            <a:endParaRPr lang="en-GB" sz="2800" b="1" dirty="0"/>
          </a:p>
          <a:p>
            <a:pPr marL="0" indent="0">
              <a:buNone/>
            </a:pPr>
            <a:endParaRPr lang="en-GB" sz="2800" dirty="0"/>
          </a:p>
        </p:txBody>
      </p:sp>
      <p:sp>
        <p:nvSpPr>
          <p:cNvPr id="6" name="Espace réservé de la date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623F56-3E4E-49EA-98C5-E65D499F9060}" type="datetime4">
              <a:rPr lang="fr-FR" sz="1400" smtClean="0">
                <a:solidFill>
                  <a:schemeClr val="tx1"/>
                </a:solidFill>
              </a:rPr>
              <a:t>8 mars 2018</a:t>
            </a:fld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>
          <a:xfrm>
            <a:off x="4472000" y="6356351"/>
            <a:ext cx="3248000" cy="365125"/>
          </a:xfrm>
        </p:spPr>
        <p:txBody>
          <a:bodyPr/>
          <a:lstStyle/>
          <a:p>
            <a:r>
              <a:rPr lang="fr-FR" sz="1400" dirty="0" smtClean="0">
                <a:solidFill>
                  <a:schemeClr val="tx1"/>
                </a:solidFill>
              </a:rPr>
              <a:t>GEA - CDISC  ENSEEIHT 2018 - Projet Long</a:t>
            </a:r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830FB-56AB-4AC9-903B-FD5BF825B387}" type="slidenum">
              <a:rPr lang="fr-FR" sz="1400" smtClean="0">
                <a:solidFill>
                  <a:schemeClr val="tx1"/>
                </a:solidFill>
              </a:rPr>
              <a:t>34</a:t>
            </a:fld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254104"/>
            <a:ext cx="12192000" cy="72662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GB" sz="4000" dirty="0"/>
              <a:t>	</a:t>
            </a:r>
            <a:r>
              <a:rPr lang="en-GB" sz="4000" dirty="0" smtClean="0"/>
              <a:t>Conclusion</a:t>
            </a:r>
            <a:endParaRPr lang="en-GB" sz="4000" dirty="0"/>
          </a:p>
        </p:txBody>
      </p:sp>
      <p:cxnSp>
        <p:nvCxnSpPr>
          <p:cNvPr id="10" name="Connecteur droit 9"/>
          <p:cNvCxnSpPr/>
          <p:nvPr/>
        </p:nvCxnSpPr>
        <p:spPr>
          <a:xfrm>
            <a:off x="1631504" y="6309320"/>
            <a:ext cx="8928992" cy="0"/>
          </a:xfrm>
          <a:prstGeom prst="line">
            <a:avLst/>
          </a:prstGeom>
          <a:ln w="63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Image 10" descr="http://hmf.enseeiht.fr/travaux/CD9900/travaux/optmfn/micp/sheets/MCIP_AVBP/n7_logo.gif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18"/>
          <a:stretch/>
        </p:blipFill>
        <p:spPr bwMode="auto">
          <a:xfrm>
            <a:off x="7429386" y="620688"/>
            <a:ext cx="4427254" cy="7200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16914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004" y="655434"/>
            <a:ext cx="5653750" cy="3744417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5584272" y="1559693"/>
            <a:ext cx="6992448" cy="1581275"/>
          </a:xfrm>
        </p:spPr>
        <p:txBody>
          <a:bodyPr>
            <a:normAutofit/>
          </a:bodyPr>
          <a:lstStyle/>
          <a:p>
            <a:r>
              <a:rPr lang="en-GB" sz="3600" spc="3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Thank</a:t>
            </a:r>
            <a:r>
              <a:rPr lang="fr-FR" sz="3600" spc="3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GB" sz="3600" spc="3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you</a:t>
            </a:r>
            <a:r>
              <a:rPr lang="fr-FR" sz="3600" spc="3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all for </a:t>
            </a:r>
            <a:r>
              <a:rPr lang="en-GB" sz="3600" spc="3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your</a:t>
            </a:r>
            <a:r>
              <a:rPr lang="fr-FR" sz="3600" spc="3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attention</a:t>
            </a:r>
            <a:endParaRPr lang="fr-FR" sz="3600" spc="3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254104"/>
            <a:ext cx="12192000" cy="72662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Espace réservé de la date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67C943-9094-4EE1-8EBD-DA265387A630}" type="datetime4">
              <a:rPr lang="fr-FR" sz="1400" smtClean="0">
                <a:solidFill>
                  <a:schemeClr val="tx1"/>
                </a:solidFill>
              </a:rPr>
              <a:t>8 mars 2018</a:t>
            </a:fld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>
          <a:xfrm>
            <a:off x="4399992" y="6356351"/>
            <a:ext cx="3392016" cy="365125"/>
          </a:xfrm>
        </p:spPr>
        <p:txBody>
          <a:bodyPr/>
          <a:lstStyle/>
          <a:p>
            <a:r>
              <a:rPr lang="fr-FR" sz="1400" dirty="0" smtClean="0">
                <a:solidFill>
                  <a:schemeClr val="tx1"/>
                </a:solidFill>
              </a:rPr>
              <a:t>GEA - CDISC  ENSEEIHT 2018 - Projet Long</a:t>
            </a:r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830FB-56AB-4AC9-903B-FD5BF825B387}" type="slidenum">
              <a:rPr lang="fr-FR" sz="1400" smtClean="0">
                <a:solidFill>
                  <a:schemeClr val="tx1"/>
                </a:solidFill>
              </a:rPr>
              <a:t>35</a:t>
            </a:fld>
            <a:endParaRPr lang="fr-FR" dirty="0">
              <a:solidFill>
                <a:schemeClr val="tx1"/>
              </a:solidFill>
            </a:endParaRPr>
          </a:p>
        </p:txBody>
      </p:sp>
      <p:cxnSp>
        <p:nvCxnSpPr>
          <p:cNvPr id="10" name="Connecteur droit 9"/>
          <p:cNvCxnSpPr/>
          <p:nvPr/>
        </p:nvCxnSpPr>
        <p:spPr>
          <a:xfrm>
            <a:off x="1631504" y="6309320"/>
            <a:ext cx="8928992" cy="0"/>
          </a:xfrm>
          <a:prstGeom prst="line">
            <a:avLst/>
          </a:prstGeom>
          <a:ln w="63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Image 10" descr="http://hmf.enseeiht.fr/travaux/CD9900/travaux/optmfn/micp/sheets/MCIP_AVBP/n7_logo.gif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18"/>
          <a:stretch/>
        </p:blipFill>
        <p:spPr bwMode="auto">
          <a:xfrm>
            <a:off x="7429386" y="620688"/>
            <a:ext cx="4427254" cy="720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83715" y="4598559"/>
            <a:ext cx="2952328" cy="1511034"/>
          </a:xfrm>
          <a:prstGeom prst="rect">
            <a:avLst/>
          </a:prstGeom>
        </p:spPr>
      </p:pic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4032" y="3477666"/>
            <a:ext cx="5619750" cy="24479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glow rad="101600">
              <a:srgbClr val="002060">
                <a:alpha val="40000"/>
              </a:srgb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0091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contenu 8"/>
          <p:cNvSpPr>
            <a:spLocks noGrp="1"/>
          </p:cNvSpPr>
          <p:nvPr>
            <p:ph idx="1"/>
          </p:nvPr>
        </p:nvSpPr>
        <p:spPr>
          <a:xfrm>
            <a:off x="609600" y="1556792"/>
            <a:ext cx="10972800" cy="4525963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sz="2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Introduction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b="1" dirty="0" smtClean="0"/>
              <a:t>Context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Objectives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Working process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Working environment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Concrete results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Personal experience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Conclusion</a:t>
            </a:r>
            <a:endParaRPr lang="en-GB" sz="2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0" indent="0">
              <a:buNone/>
            </a:pPr>
            <a:endParaRPr lang="en-GB" sz="2800" dirty="0"/>
          </a:p>
        </p:txBody>
      </p:sp>
      <p:sp>
        <p:nvSpPr>
          <p:cNvPr id="6" name="Espace réservé de la date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623F56-3E4E-49EA-98C5-E65D499F9060}" type="datetime4">
              <a:rPr lang="fr-FR" sz="1400" smtClean="0">
                <a:solidFill>
                  <a:prstClr val="black"/>
                </a:solidFill>
              </a:rPr>
              <a:pPr/>
              <a:t>8 mars 2018</a:t>
            </a:fld>
            <a:endParaRPr lang="fr-FR" dirty="0">
              <a:solidFill>
                <a:prstClr val="black"/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>
          <a:xfrm>
            <a:off x="4472000" y="6356351"/>
            <a:ext cx="3248000" cy="365125"/>
          </a:xfrm>
        </p:spPr>
        <p:txBody>
          <a:bodyPr/>
          <a:lstStyle/>
          <a:p>
            <a:r>
              <a:rPr lang="fr-FR" sz="1400" dirty="0" smtClean="0">
                <a:solidFill>
                  <a:prstClr val="black"/>
                </a:solidFill>
              </a:rPr>
              <a:t>GEA - CDISC  ENSEEIHT 2018 - Projet Long</a:t>
            </a:r>
            <a:endParaRPr lang="fr-FR" sz="1400" dirty="0">
              <a:solidFill>
                <a:prstClr val="black"/>
              </a:solidFill>
            </a:endParaRPr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830FB-56AB-4AC9-903B-FD5BF825B387}" type="slidenum">
              <a:rPr lang="fr-FR" sz="1400" smtClean="0">
                <a:solidFill>
                  <a:prstClr val="black"/>
                </a:solidFill>
              </a:rPr>
              <a:pPr/>
              <a:t>4</a:t>
            </a:fld>
            <a:endParaRPr lang="fr-FR" dirty="0">
              <a:solidFill>
                <a:prstClr val="black"/>
              </a:solidFill>
            </a:endParaRPr>
          </a:p>
        </p:txBody>
      </p:sp>
      <p:cxnSp>
        <p:nvCxnSpPr>
          <p:cNvPr id="10" name="Connecteur droit 9"/>
          <p:cNvCxnSpPr/>
          <p:nvPr/>
        </p:nvCxnSpPr>
        <p:spPr>
          <a:xfrm>
            <a:off x="1631504" y="6309320"/>
            <a:ext cx="8928992" cy="0"/>
          </a:xfrm>
          <a:prstGeom prst="line">
            <a:avLst/>
          </a:prstGeom>
          <a:ln w="63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0" y="254104"/>
            <a:ext cx="12192000" cy="72662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4000" dirty="0">
                <a:solidFill>
                  <a:prstClr val="white"/>
                </a:solidFill>
              </a:rPr>
              <a:t>	</a:t>
            </a:r>
            <a:r>
              <a:rPr lang="fr-FR" sz="4000" dirty="0" err="1" smtClean="0">
                <a:solidFill>
                  <a:prstClr val="white"/>
                </a:solidFill>
              </a:rPr>
              <a:t>Context</a:t>
            </a:r>
            <a:endParaRPr lang="en-GB" sz="4000" dirty="0">
              <a:solidFill>
                <a:prstClr val="white"/>
              </a:solidFill>
            </a:endParaRPr>
          </a:p>
        </p:txBody>
      </p:sp>
      <p:pic>
        <p:nvPicPr>
          <p:cNvPr id="11" name="Image 10" descr="http://hmf.enseeiht.fr/travaux/CD9900/travaux/optmfn/micp/sheets/MCIP_AVBP/n7_logo.gif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18"/>
          <a:stretch/>
        </p:blipFill>
        <p:spPr bwMode="auto">
          <a:xfrm>
            <a:off x="7429386" y="620688"/>
            <a:ext cx="4427254" cy="7200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41887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e la date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623F56-3E4E-49EA-98C5-E65D499F9060}" type="datetime4">
              <a:rPr lang="fr-FR" sz="1400" smtClean="0">
                <a:solidFill>
                  <a:schemeClr val="tx1"/>
                </a:solidFill>
              </a:rPr>
              <a:t>8 mars 2018</a:t>
            </a:fld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>
          <a:xfrm>
            <a:off x="4472000" y="6356351"/>
            <a:ext cx="3248000" cy="365125"/>
          </a:xfrm>
        </p:spPr>
        <p:txBody>
          <a:bodyPr/>
          <a:lstStyle/>
          <a:p>
            <a:r>
              <a:rPr lang="fr-FR" sz="1400" dirty="0" smtClean="0">
                <a:solidFill>
                  <a:schemeClr val="tx1"/>
                </a:solidFill>
              </a:rPr>
              <a:t>GEA - CDISC  ENSEEIHT 2018 - Projet Long</a:t>
            </a:r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830FB-56AB-4AC9-903B-FD5BF825B387}" type="slidenum">
              <a:rPr lang="fr-FR" sz="1400" smtClean="0">
                <a:solidFill>
                  <a:schemeClr val="tx1"/>
                </a:solidFill>
              </a:rPr>
              <a:t>5</a:t>
            </a:fld>
            <a:endParaRPr lang="fr-FR" dirty="0">
              <a:solidFill>
                <a:schemeClr val="tx1"/>
              </a:solidFill>
            </a:endParaRPr>
          </a:p>
        </p:txBody>
      </p:sp>
      <p:cxnSp>
        <p:nvCxnSpPr>
          <p:cNvPr id="10" name="Connecteur droit 9"/>
          <p:cNvCxnSpPr/>
          <p:nvPr/>
        </p:nvCxnSpPr>
        <p:spPr>
          <a:xfrm>
            <a:off x="1631504" y="6309320"/>
            <a:ext cx="8928992" cy="0"/>
          </a:xfrm>
          <a:prstGeom prst="line">
            <a:avLst/>
          </a:prstGeom>
          <a:ln w="63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" name="Espace réservé du contenu 11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b="48456"/>
          <a:stretch/>
        </p:blipFill>
        <p:spPr>
          <a:xfrm>
            <a:off x="1372584" y="1484784"/>
            <a:ext cx="9446832" cy="4583954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3454400" y="2420888"/>
            <a:ext cx="2713608" cy="38164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/>
          <p:cNvSpPr/>
          <p:nvPr/>
        </p:nvSpPr>
        <p:spPr>
          <a:xfrm>
            <a:off x="1056688" y="2420888"/>
            <a:ext cx="2713608" cy="38164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/>
          <p:cNvSpPr/>
          <p:nvPr/>
        </p:nvSpPr>
        <p:spPr>
          <a:xfrm>
            <a:off x="8421704" y="2420888"/>
            <a:ext cx="2713608" cy="38164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/>
          <p:cNvSpPr/>
          <p:nvPr/>
        </p:nvSpPr>
        <p:spPr>
          <a:xfrm>
            <a:off x="6023992" y="2420888"/>
            <a:ext cx="2713608" cy="38164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/>
          <p:cNvSpPr/>
          <p:nvPr/>
        </p:nvSpPr>
        <p:spPr>
          <a:xfrm>
            <a:off x="0" y="254104"/>
            <a:ext cx="12192000" cy="72662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4000" dirty="0">
                <a:solidFill>
                  <a:prstClr val="white"/>
                </a:solidFill>
              </a:rPr>
              <a:t>	</a:t>
            </a:r>
            <a:r>
              <a:rPr lang="fr-FR" sz="4000" dirty="0" err="1" smtClean="0">
                <a:solidFill>
                  <a:prstClr val="white"/>
                </a:solidFill>
              </a:rPr>
              <a:t>Context</a:t>
            </a:r>
            <a:endParaRPr lang="en-GB" sz="4000" dirty="0">
              <a:solidFill>
                <a:prstClr val="white"/>
              </a:solidFill>
            </a:endParaRPr>
          </a:p>
        </p:txBody>
      </p:sp>
      <p:pic>
        <p:nvPicPr>
          <p:cNvPr id="11" name="Image 10" descr="http://hmf.enseeiht.fr/travaux/CD9900/travaux/optmfn/micp/sheets/MCIP_AVBP/n7_logo.gif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18"/>
          <a:stretch/>
        </p:blipFill>
        <p:spPr bwMode="auto">
          <a:xfrm>
            <a:off x="7429386" y="620688"/>
            <a:ext cx="4427254" cy="7200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55783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3" grpId="0" animBg="1"/>
      <p:bldP spid="14" grpId="0" animBg="1"/>
      <p:bldP spid="1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e la date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623F56-3E4E-49EA-98C5-E65D499F9060}" type="datetime4">
              <a:rPr lang="fr-FR" sz="1400" smtClean="0">
                <a:solidFill>
                  <a:schemeClr val="tx1"/>
                </a:solidFill>
              </a:rPr>
              <a:t>8 mars 2018</a:t>
            </a:fld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>
          <a:xfrm>
            <a:off x="4472000" y="6356351"/>
            <a:ext cx="3248000" cy="365125"/>
          </a:xfrm>
        </p:spPr>
        <p:txBody>
          <a:bodyPr/>
          <a:lstStyle/>
          <a:p>
            <a:r>
              <a:rPr lang="fr-FR" sz="1400" dirty="0" smtClean="0">
                <a:solidFill>
                  <a:schemeClr val="tx1"/>
                </a:solidFill>
              </a:rPr>
              <a:t>GEA - CDISC  ENSEEIHT 2018 - Projet Long</a:t>
            </a:r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830FB-56AB-4AC9-903B-FD5BF825B387}" type="slidenum">
              <a:rPr lang="fr-FR" sz="1400" smtClean="0">
                <a:solidFill>
                  <a:schemeClr val="tx1"/>
                </a:solidFill>
              </a:rPr>
              <a:t>6</a:t>
            </a:fld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254104"/>
            <a:ext cx="12192000" cy="72662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4000" dirty="0" smtClean="0"/>
              <a:t>	</a:t>
            </a:r>
            <a:r>
              <a:rPr lang="en-GB" sz="4000" dirty="0" smtClean="0"/>
              <a:t>Context</a:t>
            </a:r>
            <a:endParaRPr lang="en-GB" sz="4000" dirty="0"/>
          </a:p>
        </p:txBody>
      </p:sp>
      <p:cxnSp>
        <p:nvCxnSpPr>
          <p:cNvPr id="10" name="Connecteur droit 9"/>
          <p:cNvCxnSpPr/>
          <p:nvPr/>
        </p:nvCxnSpPr>
        <p:spPr>
          <a:xfrm>
            <a:off x="1631504" y="6309320"/>
            <a:ext cx="8928992" cy="0"/>
          </a:xfrm>
          <a:prstGeom prst="line">
            <a:avLst/>
          </a:prstGeom>
          <a:ln w="63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Image 10" descr="http://hmf.enseeiht.fr/travaux/CD9900/travaux/optmfn/micp/sheets/MCIP_AVBP/n7_logo.gif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18"/>
          <a:stretch/>
        </p:blipFill>
        <p:spPr bwMode="auto">
          <a:xfrm>
            <a:off x="7429386" y="620688"/>
            <a:ext cx="4427254" cy="720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t="51544" b="4878"/>
          <a:stretch/>
        </p:blipFill>
        <p:spPr>
          <a:xfrm>
            <a:off x="691952" y="1772816"/>
            <a:ext cx="10808096" cy="44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166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contenu 8"/>
          <p:cNvSpPr>
            <a:spLocks noGrp="1"/>
          </p:cNvSpPr>
          <p:nvPr>
            <p:ph idx="1"/>
          </p:nvPr>
        </p:nvSpPr>
        <p:spPr>
          <a:xfrm>
            <a:off x="609600" y="1556792"/>
            <a:ext cx="10972800" cy="4525963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sz="2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Introduction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Context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b="1" dirty="0" smtClean="0"/>
              <a:t>Objectives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Working process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Working environment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Concrete results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Personal experience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Conclusion</a:t>
            </a:r>
            <a:endParaRPr lang="en-GB" sz="2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0" indent="0">
              <a:buNone/>
            </a:pPr>
            <a:endParaRPr lang="en-GB" sz="2800" dirty="0"/>
          </a:p>
        </p:txBody>
      </p:sp>
      <p:sp>
        <p:nvSpPr>
          <p:cNvPr id="6" name="Espace réservé de la date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623F56-3E4E-49EA-98C5-E65D499F9060}" type="datetime4">
              <a:rPr lang="fr-FR" sz="1400" smtClean="0">
                <a:solidFill>
                  <a:prstClr val="black"/>
                </a:solidFill>
              </a:rPr>
              <a:pPr/>
              <a:t>8 mars 2018</a:t>
            </a:fld>
            <a:endParaRPr lang="fr-FR" dirty="0">
              <a:solidFill>
                <a:prstClr val="black"/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>
          <a:xfrm>
            <a:off x="4472000" y="6356351"/>
            <a:ext cx="3248000" cy="365125"/>
          </a:xfrm>
        </p:spPr>
        <p:txBody>
          <a:bodyPr/>
          <a:lstStyle/>
          <a:p>
            <a:r>
              <a:rPr lang="fr-FR" sz="1400" dirty="0" smtClean="0">
                <a:solidFill>
                  <a:prstClr val="black"/>
                </a:solidFill>
              </a:rPr>
              <a:t>GEA - CDISC  ENSEEIHT 2018 - Projet Long</a:t>
            </a:r>
            <a:endParaRPr lang="fr-FR" sz="1400" dirty="0">
              <a:solidFill>
                <a:prstClr val="black"/>
              </a:solidFill>
            </a:endParaRPr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830FB-56AB-4AC9-903B-FD5BF825B387}" type="slidenum">
              <a:rPr lang="fr-FR" sz="1400" smtClean="0">
                <a:solidFill>
                  <a:prstClr val="black"/>
                </a:solidFill>
              </a:rPr>
              <a:pPr/>
              <a:t>7</a:t>
            </a:fld>
            <a:endParaRPr lang="fr-FR" dirty="0">
              <a:solidFill>
                <a:prstClr val="black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254104"/>
            <a:ext cx="12192000" cy="72662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lvl="2"/>
            <a:r>
              <a:rPr lang="en-GB" sz="4000" dirty="0" smtClean="0">
                <a:solidFill>
                  <a:prstClr val="white"/>
                </a:solidFill>
              </a:rPr>
              <a:t>Objectives</a:t>
            </a:r>
            <a:endParaRPr lang="en-GB" sz="4000" dirty="0">
              <a:solidFill>
                <a:prstClr val="white"/>
              </a:solidFill>
            </a:endParaRPr>
          </a:p>
        </p:txBody>
      </p:sp>
      <p:cxnSp>
        <p:nvCxnSpPr>
          <p:cNvPr id="10" name="Connecteur droit 9"/>
          <p:cNvCxnSpPr/>
          <p:nvPr/>
        </p:nvCxnSpPr>
        <p:spPr>
          <a:xfrm>
            <a:off x="1631504" y="6309320"/>
            <a:ext cx="8928992" cy="0"/>
          </a:xfrm>
          <a:prstGeom prst="line">
            <a:avLst/>
          </a:prstGeom>
          <a:ln w="63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Image 10" descr="http://hmf.enseeiht.fr/travaux/CD9900/travaux/optmfn/micp/sheets/MCIP_AVBP/n7_logo.gif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18"/>
          <a:stretch/>
        </p:blipFill>
        <p:spPr bwMode="auto">
          <a:xfrm>
            <a:off x="7429386" y="620688"/>
            <a:ext cx="4427254" cy="7200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00620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e la date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623F56-3E4E-49EA-98C5-E65D499F9060}" type="datetime4">
              <a:rPr lang="fr-FR" sz="1400" smtClean="0">
                <a:solidFill>
                  <a:schemeClr val="tx1"/>
                </a:solidFill>
              </a:rPr>
              <a:t>8 mars 2018</a:t>
            </a:fld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>
          <a:xfrm>
            <a:off x="4472000" y="6356351"/>
            <a:ext cx="3248000" cy="365125"/>
          </a:xfrm>
        </p:spPr>
        <p:txBody>
          <a:bodyPr/>
          <a:lstStyle/>
          <a:p>
            <a:r>
              <a:rPr lang="fr-FR" sz="1400" dirty="0" smtClean="0">
                <a:solidFill>
                  <a:schemeClr val="tx1"/>
                </a:solidFill>
              </a:rPr>
              <a:t>GEA - CDISC  ENSEEIHT 2018 - Projet Long</a:t>
            </a:r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830FB-56AB-4AC9-903B-FD5BF825B387}" type="slidenum">
              <a:rPr lang="fr-FR" sz="1400" smtClean="0">
                <a:solidFill>
                  <a:schemeClr val="tx1"/>
                </a:solidFill>
              </a:rPr>
              <a:t>8</a:t>
            </a:fld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254104"/>
            <a:ext cx="12192000" cy="72662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4000" dirty="0" smtClean="0"/>
              <a:t>	</a:t>
            </a:r>
            <a:r>
              <a:rPr lang="en-GB" sz="4000" dirty="0" smtClean="0"/>
              <a:t>Objectives</a:t>
            </a:r>
            <a:endParaRPr lang="en-GB" sz="4000" dirty="0"/>
          </a:p>
        </p:txBody>
      </p:sp>
      <p:cxnSp>
        <p:nvCxnSpPr>
          <p:cNvPr id="10" name="Connecteur droit 9"/>
          <p:cNvCxnSpPr/>
          <p:nvPr/>
        </p:nvCxnSpPr>
        <p:spPr>
          <a:xfrm>
            <a:off x="1631504" y="6309320"/>
            <a:ext cx="8928992" cy="0"/>
          </a:xfrm>
          <a:prstGeom prst="line">
            <a:avLst/>
          </a:prstGeom>
          <a:ln w="63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Image 10" descr="http://hmf.enseeiht.fr/travaux/CD9900/travaux/optmfn/micp/sheets/MCIP_AVBP/n7_logo.gif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18"/>
          <a:stretch/>
        </p:blipFill>
        <p:spPr bwMode="auto">
          <a:xfrm>
            <a:off x="7429386" y="620688"/>
            <a:ext cx="4427254" cy="720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Espace réservé du contenu 11"/>
          <p:cNvPicPr>
            <a:picLocks noGrp="1" noChangeAspect="1"/>
          </p:cNvPicPr>
          <p:nvPr>
            <p:ph idx="1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818"/>
          <a:stretch/>
        </p:blipFill>
        <p:spPr>
          <a:xfrm>
            <a:off x="8350105" y="3543711"/>
            <a:ext cx="1887593" cy="1513507"/>
          </a:xfrm>
        </p:spPr>
      </p:pic>
      <p:sp>
        <p:nvSpPr>
          <p:cNvPr id="13" name="ZoneTexte 12"/>
          <p:cNvSpPr txBox="1"/>
          <p:nvPr/>
        </p:nvSpPr>
        <p:spPr>
          <a:xfrm>
            <a:off x="8040216" y="4944962"/>
            <a:ext cx="24135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 smtClean="0"/>
              <a:t>Speed up the simulation</a:t>
            </a:r>
            <a:endParaRPr lang="en-GB" sz="2400" dirty="0"/>
          </a:p>
        </p:txBody>
      </p:sp>
      <p:pic>
        <p:nvPicPr>
          <p:cNvPr id="17" name="Image 1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642"/>
          <a:stretch/>
        </p:blipFill>
        <p:spPr>
          <a:xfrm>
            <a:off x="5211153" y="1340768"/>
            <a:ext cx="1950951" cy="1606766"/>
          </a:xfrm>
          <a:prstGeom prst="rect">
            <a:avLst/>
          </a:prstGeom>
        </p:spPr>
      </p:pic>
      <p:sp>
        <p:nvSpPr>
          <p:cNvPr id="18" name="ZoneTexte 17"/>
          <p:cNvSpPr txBox="1"/>
          <p:nvPr/>
        </p:nvSpPr>
        <p:spPr>
          <a:xfrm>
            <a:off x="4834622" y="2875525"/>
            <a:ext cx="27015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 smtClean="0"/>
              <a:t>Create an educational subject</a:t>
            </a:r>
            <a:endParaRPr lang="en-GB" sz="2400" dirty="0"/>
          </a:p>
        </p:txBody>
      </p:sp>
      <p:pic>
        <p:nvPicPr>
          <p:cNvPr id="19" name="Image 1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8203" b="15754"/>
          <a:stretch/>
        </p:blipFill>
        <p:spPr>
          <a:xfrm>
            <a:off x="2139213" y="3356992"/>
            <a:ext cx="1755651" cy="1623095"/>
          </a:xfrm>
          <a:prstGeom prst="rect">
            <a:avLst/>
          </a:prstGeom>
        </p:spPr>
      </p:pic>
      <p:sp>
        <p:nvSpPr>
          <p:cNvPr id="20" name="ZoneTexte 19"/>
          <p:cNvSpPr txBox="1"/>
          <p:nvPr/>
        </p:nvSpPr>
        <p:spPr>
          <a:xfrm>
            <a:off x="1666270" y="4941167"/>
            <a:ext cx="27015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 smtClean="0"/>
              <a:t>Main code modification </a:t>
            </a:r>
            <a:endParaRPr lang="en-GB" sz="2400" dirty="0"/>
          </a:p>
        </p:txBody>
      </p:sp>
      <p:cxnSp>
        <p:nvCxnSpPr>
          <p:cNvPr id="28" name="Connecteur en arc 27"/>
          <p:cNvCxnSpPr>
            <a:stCxn id="17" idx="3"/>
            <a:endCxn id="12" idx="0"/>
          </p:cNvCxnSpPr>
          <p:nvPr/>
        </p:nvCxnSpPr>
        <p:spPr>
          <a:xfrm>
            <a:off x="7162104" y="2144151"/>
            <a:ext cx="2131798" cy="1399560"/>
          </a:xfrm>
          <a:prstGeom prst="curvedConnector2">
            <a:avLst/>
          </a:prstGeom>
          <a:ln w="381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0" name="Connecteur en arc 29"/>
          <p:cNvCxnSpPr>
            <a:stCxn id="17" idx="1"/>
            <a:endCxn id="19" idx="0"/>
          </p:cNvCxnSpPr>
          <p:nvPr/>
        </p:nvCxnSpPr>
        <p:spPr>
          <a:xfrm rot="10800000" flipV="1">
            <a:off x="3017039" y="2144150"/>
            <a:ext cx="2194114" cy="1212841"/>
          </a:xfrm>
          <a:prstGeom prst="curvedConnector2">
            <a:avLst/>
          </a:prstGeom>
          <a:ln w="381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5512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8" grpId="0"/>
      <p:bldP spid="2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contenu 8"/>
          <p:cNvSpPr>
            <a:spLocks noGrp="1"/>
          </p:cNvSpPr>
          <p:nvPr>
            <p:ph idx="1"/>
          </p:nvPr>
        </p:nvSpPr>
        <p:spPr>
          <a:xfrm>
            <a:off x="609600" y="1556792"/>
            <a:ext cx="10972800" cy="4525963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sz="2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Introduction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Context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Objectives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b="1" dirty="0" smtClean="0"/>
              <a:t>Working process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Working environment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Concrete results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Personal experience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Conclusion</a:t>
            </a:r>
            <a:endParaRPr lang="en-GB" sz="2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0" indent="0">
              <a:buNone/>
            </a:pPr>
            <a:endParaRPr lang="en-GB" sz="2800" dirty="0"/>
          </a:p>
        </p:txBody>
      </p:sp>
      <p:sp>
        <p:nvSpPr>
          <p:cNvPr id="6" name="Espace réservé de la date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623F56-3E4E-49EA-98C5-E65D499F9060}" type="datetime4">
              <a:rPr lang="fr-FR" sz="1400" smtClean="0">
                <a:solidFill>
                  <a:schemeClr val="tx1"/>
                </a:solidFill>
              </a:rPr>
              <a:t>8 mars 2018</a:t>
            </a:fld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>
          <a:xfrm>
            <a:off x="4472000" y="6356351"/>
            <a:ext cx="3248000" cy="365125"/>
          </a:xfrm>
        </p:spPr>
        <p:txBody>
          <a:bodyPr/>
          <a:lstStyle/>
          <a:p>
            <a:r>
              <a:rPr lang="fr-FR" sz="1400" dirty="0" smtClean="0">
                <a:solidFill>
                  <a:schemeClr val="tx1"/>
                </a:solidFill>
              </a:rPr>
              <a:t>GEA - CDISC  ENSEEIHT 2018 - Projet Long</a:t>
            </a:r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830FB-56AB-4AC9-903B-FD5BF825B387}" type="slidenum">
              <a:rPr lang="fr-FR" sz="1400" smtClean="0">
                <a:solidFill>
                  <a:schemeClr val="tx1"/>
                </a:solidFill>
              </a:rPr>
              <a:t>9</a:t>
            </a:fld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254104"/>
            <a:ext cx="12192000" cy="72662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4000" dirty="0" smtClean="0"/>
              <a:t>	</a:t>
            </a:r>
            <a:r>
              <a:rPr lang="en-GB" sz="4000" dirty="0" smtClean="0"/>
              <a:t>Working process</a:t>
            </a:r>
            <a:endParaRPr lang="en-GB" sz="4000" dirty="0"/>
          </a:p>
        </p:txBody>
      </p:sp>
      <p:cxnSp>
        <p:nvCxnSpPr>
          <p:cNvPr id="10" name="Connecteur droit 9"/>
          <p:cNvCxnSpPr/>
          <p:nvPr/>
        </p:nvCxnSpPr>
        <p:spPr>
          <a:xfrm>
            <a:off x="1631504" y="6309320"/>
            <a:ext cx="8928992" cy="0"/>
          </a:xfrm>
          <a:prstGeom prst="line">
            <a:avLst/>
          </a:prstGeom>
          <a:ln w="63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Image 10" descr="http://hmf.enseeiht.fr/travaux/CD9900/travaux/optmfn/micp/sheets/MCIP_AVBP/n7_logo.gif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18"/>
          <a:stretch/>
        </p:blipFill>
        <p:spPr bwMode="auto">
          <a:xfrm>
            <a:off x="7429386" y="620688"/>
            <a:ext cx="4427254" cy="7200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78463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1172</TotalTime>
  <Words>679</Words>
  <Application>Microsoft Office PowerPoint</Application>
  <PresentationFormat>Grand écran</PresentationFormat>
  <Paragraphs>331</Paragraphs>
  <Slides>35</Slides>
  <Notes>26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35</vt:i4>
      </vt:variant>
    </vt:vector>
  </HeadingPairs>
  <TitlesOfParts>
    <vt:vector size="41" baseType="lpstr">
      <vt:lpstr>Arial</vt:lpstr>
      <vt:lpstr>Avenir Book</vt:lpstr>
      <vt:lpstr>Calibri</vt:lpstr>
      <vt:lpstr>Rockwell</vt:lpstr>
      <vt:lpstr>Wingdings</vt:lpstr>
      <vt:lpstr>Thème Office</vt:lpstr>
      <vt:lpstr>Transport network of a robotic production line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Thank you all for your attention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Hoverbike</dc:title>
  <dc:creator>GUILLOUX Lorris</dc:creator>
  <cp:lastModifiedBy>Florent Silva</cp:lastModifiedBy>
  <cp:revision>120</cp:revision>
  <cp:lastPrinted>2018-01-18T14:53:16Z</cp:lastPrinted>
  <dcterms:created xsi:type="dcterms:W3CDTF">2018-01-18T12:57:05Z</dcterms:created>
  <dcterms:modified xsi:type="dcterms:W3CDTF">2018-03-08T08:18:19Z</dcterms:modified>
</cp:coreProperties>
</file>